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94"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77" d="100"/>
          <a:sy n="77" d="100"/>
        </p:scale>
        <p:origin x="-2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E39A3-BF24-914C-8E20-7BA3678BC60F}" type="datetimeFigureOut">
              <a:rPr lang="nl-NL" smtClean="0"/>
              <a:t>15/12/12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37219-71FE-654D-8A79-5699AAFFC43D}" type="slidenum">
              <a:rPr lang="nl-NL" smtClean="0"/>
              <a:t>‹nr.›</a:t>
            </a:fld>
            <a:endParaRPr lang="nl-NL"/>
          </a:p>
        </p:txBody>
      </p:sp>
    </p:spTree>
    <p:extLst>
      <p:ext uri="{BB962C8B-B14F-4D97-AF65-F5344CB8AC3E}">
        <p14:creationId xmlns:p14="http://schemas.microsoft.com/office/powerpoint/2010/main" val="3676511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BB37219-71FE-654D-8A79-5699AAFFC43D}" type="slidenum">
              <a:rPr lang="nl-NL" smtClean="0"/>
              <a:t>1</a:t>
            </a:fld>
            <a:endParaRPr lang="nl-NL"/>
          </a:p>
        </p:txBody>
      </p:sp>
    </p:spTree>
    <p:extLst>
      <p:ext uri="{BB962C8B-B14F-4D97-AF65-F5344CB8AC3E}">
        <p14:creationId xmlns:p14="http://schemas.microsoft.com/office/powerpoint/2010/main" val="3109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atin typeface="Calibri" charset="0"/>
              </a:rPr>
              <a:t>Bepaal m en Gw 3x. </a:t>
            </a:r>
          </a:p>
          <a:p>
            <a:pPr eaLnBrk="1" hangingPunct="1"/>
            <a:r>
              <a:rPr lang="nl-NL">
                <a:latin typeface="Calibri" charset="0"/>
              </a:rPr>
              <a:t>Herken wiskundig verband.</a:t>
            </a:r>
          </a:p>
          <a:p>
            <a:pPr eaLnBrk="1" hangingPunct="1"/>
            <a:r>
              <a:rPr lang="nl-NL">
                <a:latin typeface="Calibri" charset="0"/>
              </a:rPr>
              <a:t>Formuleer besluit.</a:t>
            </a:r>
          </a:p>
        </p:txBody>
      </p:sp>
      <p:sp>
        <p:nvSpPr>
          <p:cNvPr id="4" name="Tijdelijke aanduiding voor dianummer 3"/>
          <p:cNvSpPr>
            <a:spLocks noGrp="1"/>
          </p:cNvSpPr>
          <p:nvPr>
            <p:ph type="sldNum" sz="quarter" idx="5"/>
          </p:nvPr>
        </p:nvSpPr>
        <p:spPr/>
        <p:txBody>
          <a:bodyPr/>
          <a:lstStyle/>
          <a:p>
            <a:pPr>
              <a:defRPr/>
            </a:pPr>
            <a:fld id="{58DC9F4C-FA59-0E43-8332-C137CB9C7937}" type="slidenum">
              <a:rPr lang="nl-NL" smtClean="0"/>
              <a:pPr>
                <a:defRPr/>
              </a:pPr>
              <a:t>23</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atin typeface="Calibri" charset="0"/>
              </a:rPr>
              <a:t>Tabel (m, l, b, h, V, m/V).</a:t>
            </a:r>
          </a:p>
          <a:p>
            <a:pPr eaLnBrk="1" hangingPunct="1"/>
            <a:r>
              <a:rPr lang="nl-NL">
                <a:latin typeface="Calibri" charset="0"/>
              </a:rPr>
              <a:t>Grafiek.</a:t>
            </a:r>
          </a:p>
          <a:p>
            <a:pPr eaLnBrk="1" hangingPunct="1"/>
            <a:r>
              <a:rPr lang="nl-NL">
                <a:latin typeface="Calibri" charset="0"/>
              </a:rPr>
              <a:t>Vragen.</a:t>
            </a:r>
          </a:p>
          <a:p>
            <a:pPr eaLnBrk="1" hangingPunct="1"/>
            <a:r>
              <a:rPr lang="nl-NL">
                <a:latin typeface="Calibri" charset="0"/>
              </a:rPr>
              <a:t>Besluit wordt gegeven.</a:t>
            </a:r>
          </a:p>
        </p:txBody>
      </p:sp>
      <p:sp>
        <p:nvSpPr>
          <p:cNvPr id="4" name="Tijdelijke aanduiding voor dianummer 3"/>
          <p:cNvSpPr>
            <a:spLocks noGrp="1"/>
          </p:cNvSpPr>
          <p:nvPr>
            <p:ph type="sldNum" sz="quarter" idx="5"/>
          </p:nvPr>
        </p:nvSpPr>
        <p:spPr/>
        <p:txBody>
          <a:bodyPr/>
          <a:lstStyle/>
          <a:p>
            <a:pPr>
              <a:defRPr/>
            </a:pPr>
            <a:fld id="{6A50F81C-4A43-8C45-A441-A17657EDEF39}" type="slidenum">
              <a:rPr lang="nl-NL" smtClean="0"/>
              <a:pPr>
                <a:defRPr/>
              </a:pPr>
              <a:t>24</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atin typeface="Calibri" charset="0"/>
              </a:rPr>
              <a:t>Tabel (m, V, m/V).</a:t>
            </a:r>
          </a:p>
          <a:p>
            <a:pPr eaLnBrk="1" hangingPunct="1"/>
            <a:r>
              <a:rPr lang="nl-NL">
                <a:latin typeface="Calibri" charset="0"/>
              </a:rPr>
              <a:t>Besluit wordt gegeven.</a:t>
            </a:r>
          </a:p>
          <a:p>
            <a:pPr eaLnBrk="1" hangingPunct="1"/>
            <a:r>
              <a:rPr lang="nl-NL">
                <a:latin typeface="Calibri" charset="0"/>
              </a:rPr>
              <a:t>Grafiek.</a:t>
            </a:r>
          </a:p>
          <a:p>
            <a:pPr eaLnBrk="1" hangingPunct="1"/>
            <a:r>
              <a:rPr lang="nl-NL">
                <a:latin typeface="Calibri" charset="0"/>
              </a:rPr>
              <a:t>Besluit wordt gegeven.</a:t>
            </a:r>
          </a:p>
        </p:txBody>
      </p:sp>
      <p:sp>
        <p:nvSpPr>
          <p:cNvPr id="4" name="Tijdelijke aanduiding voor dianummer 3"/>
          <p:cNvSpPr>
            <a:spLocks noGrp="1"/>
          </p:cNvSpPr>
          <p:nvPr>
            <p:ph type="sldNum" sz="quarter" idx="5"/>
          </p:nvPr>
        </p:nvSpPr>
        <p:spPr/>
        <p:txBody>
          <a:bodyPr/>
          <a:lstStyle/>
          <a:p>
            <a:pPr>
              <a:defRPr/>
            </a:pPr>
            <a:fld id="{144F3B9E-C879-B04B-8A22-422CDC1275B2}" type="slidenum">
              <a:rPr lang="nl-NL" smtClean="0"/>
              <a:pPr>
                <a:defRPr/>
              </a:pPr>
              <a:t>25</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atin typeface="Calibri" charset="0"/>
              </a:rPr>
              <a:t>Tabel (m, V, m/V).</a:t>
            </a:r>
          </a:p>
          <a:p>
            <a:pPr eaLnBrk="1" hangingPunct="1"/>
            <a:r>
              <a:rPr lang="nl-NL">
                <a:latin typeface="Calibri" charset="0"/>
              </a:rPr>
              <a:t>Grafiek.</a:t>
            </a:r>
          </a:p>
          <a:p>
            <a:pPr eaLnBrk="1" hangingPunct="1"/>
            <a:r>
              <a:rPr lang="nl-NL">
                <a:latin typeface="Calibri" charset="0"/>
              </a:rPr>
              <a:t>Vragen ivm tabel en grafiek.</a:t>
            </a:r>
          </a:p>
          <a:p>
            <a:pPr eaLnBrk="1" hangingPunct="1"/>
            <a:r>
              <a:rPr lang="nl-NL">
                <a:latin typeface="Calibri" charset="0"/>
              </a:rPr>
              <a:t>Besluit wordt gegeven.</a:t>
            </a:r>
          </a:p>
        </p:txBody>
      </p:sp>
      <p:sp>
        <p:nvSpPr>
          <p:cNvPr id="4" name="Tijdelijke aanduiding voor dianummer 3"/>
          <p:cNvSpPr>
            <a:spLocks noGrp="1"/>
          </p:cNvSpPr>
          <p:nvPr>
            <p:ph type="sldNum" sz="quarter" idx="5"/>
          </p:nvPr>
        </p:nvSpPr>
        <p:spPr/>
        <p:txBody>
          <a:bodyPr/>
          <a:lstStyle/>
          <a:p>
            <a:pPr>
              <a:defRPr/>
            </a:pPr>
            <a:fld id="{0814EE7E-9181-D14A-AABD-BB7B735D1772}" type="slidenum">
              <a:rPr lang="nl-NL" smtClean="0"/>
              <a:pPr>
                <a:defRPr/>
              </a:pPr>
              <a:t>26</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atin typeface="Calibri" charset="0"/>
              </a:rPr>
              <a:t>Tabel (m, V, m/V) bij H2O.</a:t>
            </a:r>
          </a:p>
          <a:p>
            <a:pPr eaLnBrk="1" hangingPunct="1"/>
            <a:r>
              <a:rPr lang="nl-NL">
                <a:latin typeface="Calibri" charset="0"/>
              </a:rPr>
              <a:t>Besluit.</a:t>
            </a:r>
          </a:p>
          <a:p>
            <a:pPr eaLnBrk="1" hangingPunct="1"/>
            <a:r>
              <a:rPr lang="nl-NL">
                <a:latin typeface="Calibri" charset="0"/>
              </a:rPr>
              <a:t>Grafiek.</a:t>
            </a:r>
          </a:p>
          <a:p>
            <a:pPr eaLnBrk="1" hangingPunct="1"/>
            <a:r>
              <a:rPr lang="nl-NL">
                <a:latin typeface="Calibri" charset="0"/>
              </a:rPr>
              <a:t>Besluit volgens schrap wat niet past.</a:t>
            </a:r>
          </a:p>
          <a:p>
            <a:pPr eaLnBrk="1" hangingPunct="1"/>
            <a:r>
              <a:rPr lang="nl-NL">
                <a:latin typeface="Calibri" charset="0"/>
              </a:rPr>
              <a:t>Nadien herhaald voor andere stof.</a:t>
            </a:r>
          </a:p>
          <a:p>
            <a:pPr eaLnBrk="1" hangingPunct="1"/>
            <a:r>
              <a:rPr lang="nl-NL">
                <a:latin typeface="Calibri" charset="0"/>
              </a:rPr>
              <a:t>Besluit volgens schrap wat niet past.</a:t>
            </a:r>
          </a:p>
        </p:txBody>
      </p:sp>
      <p:sp>
        <p:nvSpPr>
          <p:cNvPr id="4" name="Tijdelijke aanduiding voor dianummer 3"/>
          <p:cNvSpPr>
            <a:spLocks noGrp="1"/>
          </p:cNvSpPr>
          <p:nvPr>
            <p:ph type="sldNum" sz="quarter" idx="5"/>
          </p:nvPr>
        </p:nvSpPr>
        <p:spPr/>
        <p:txBody>
          <a:bodyPr/>
          <a:lstStyle/>
          <a:p>
            <a:pPr>
              <a:defRPr/>
            </a:pPr>
            <a:fld id="{B01AB4DD-4D65-874F-AA8E-3B01074583EA}" type="slidenum">
              <a:rPr lang="nl-NL" smtClean="0"/>
              <a:pPr>
                <a:defRPr/>
              </a:pPr>
              <a:t>27</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atin typeface="Calibri" charset="0"/>
              </a:rPr>
              <a:t>Tabel (stof, m, V).</a:t>
            </a:r>
          </a:p>
          <a:p>
            <a:pPr eaLnBrk="1" hangingPunct="1"/>
            <a:r>
              <a:rPr lang="nl-NL">
                <a:latin typeface="Calibri" charset="0"/>
              </a:rPr>
              <a:t>Grafiek.</a:t>
            </a:r>
          </a:p>
          <a:p>
            <a:pPr eaLnBrk="1" hangingPunct="1"/>
            <a:r>
              <a:rPr lang="nl-NL">
                <a:latin typeface="Calibri" charset="0"/>
              </a:rPr>
              <a:t>Vragen. (Denk voor je doet…)</a:t>
            </a:r>
          </a:p>
          <a:p>
            <a:pPr eaLnBrk="1" hangingPunct="1"/>
            <a:r>
              <a:rPr lang="nl-NL">
                <a:latin typeface="Calibri" charset="0"/>
              </a:rPr>
              <a:t>Controle in tabel.</a:t>
            </a:r>
          </a:p>
          <a:p>
            <a:pPr eaLnBrk="1" hangingPunct="1"/>
            <a:r>
              <a:rPr lang="nl-NL">
                <a:latin typeface="Calibri" charset="0"/>
              </a:rPr>
              <a:t>Vergelijk met resultaten klasgenoten.</a:t>
            </a:r>
          </a:p>
          <a:p>
            <a:pPr eaLnBrk="1" hangingPunct="1"/>
            <a:r>
              <a:rPr lang="nl-NL">
                <a:latin typeface="Calibri" charset="0"/>
              </a:rPr>
              <a:t>Besluit wordt gegeven.</a:t>
            </a:r>
          </a:p>
        </p:txBody>
      </p:sp>
      <p:sp>
        <p:nvSpPr>
          <p:cNvPr id="4" name="Tijdelijke aanduiding voor dianummer 3"/>
          <p:cNvSpPr>
            <a:spLocks noGrp="1"/>
          </p:cNvSpPr>
          <p:nvPr>
            <p:ph type="sldNum" sz="quarter" idx="5"/>
          </p:nvPr>
        </p:nvSpPr>
        <p:spPr/>
        <p:txBody>
          <a:bodyPr/>
          <a:lstStyle/>
          <a:p>
            <a:pPr>
              <a:defRPr/>
            </a:pPr>
            <a:fld id="{A88A4F8D-97E0-2947-943C-61F56CC3B6F9}" type="slidenum">
              <a:rPr lang="nl-NL" smtClean="0"/>
              <a:pPr>
                <a:defRPr/>
              </a:pPr>
              <a:t>28</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nl-NL">
              <a:latin typeface="Calibri" charset="0"/>
            </a:endParaRPr>
          </a:p>
        </p:txBody>
      </p:sp>
      <p:sp>
        <p:nvSpPr>
          <p:cNvPr id="4" name="Tijdelijke aanduiding voor dianummer 3"/>
          <p:cNvSpPr>
            <a:spLocks noGrp="1"/>
          </p:cNvSpPr>
          <p:nvPr>
            <p:ph type="sldNum" sz="quarter" idx="5"/>
          </p:nvPr>
        </p:nvSpPr>
        <p:spPr/>
        <p:txBody>
          <a:bodyPr/>
          <a:lstStyle/>
          <a:p>
            <a:pPr>
              <a:defRPr/>
            </a:pPr>
            <a:fld id="{828C0B0F-9EEE-5C42-A99D-BC4D5DA19AC7}" type="slidenum">
              <a:rPr lang="nl-NL" smtClean="0"/>
              <a:pPr>
                <a:defRPr/>
              </a:pPr>
              <a:t>29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atin typeface="Calibri" charset="0"/>
              </a:rPr>
              <a:t>http://www.iva-driebergen.nl/images/Schema%20Vlaams%20Onderwijs.jpg</a:t>
            </a:r>
          </a:p>
        </p:txBody>
      </p:sp>
      <p:sp>
        <p:nvSpPr>
          <p:cNvPr id="2150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DDD588A-BDB7-984A-BD6C-029451A2868C}" type="slidenum">
              <a:rPr lang="nl-NL" sz="1200"/>
              <a:pPr eaLnBrk="1" fontAlgn="base" hangingPunct="1">
                <a:spcBef>
                  <a:spcPct val="0"/>
                </a:spcBef>
                <a:spcAft>
                  <a:spcPct val="0"/>
                </a:spcAft>
              </a:pPr>
              <a:t>4</a:t>
            </a:fld>
            <a:endParaRPr lang="nl-NL"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dirty="0">
                <a:latin typeface="Calibri" charset="0"/>
              </a:rPr>
              <a:t>http://</a:t>
            </a:r>
            <a:r>
              <a:rPr lang="nl-NL" dirty="0" err="1">
                <a:latin typeface="Calibri" charset="0"/>
              </a:rPr>
              <a:t>ond.vvkso-ict.com</a:t>
            </a:r>
            <a:r>
              <a:rPr lang="nl-NL" dirty="0">
                <a:latin typeface="Calibri" charset="0"/>
              </a:rPr>
              <a:t>/</a:t>
            </a:r>
            <a:r>
              <a:rPr lang="nl-NL" dirty="0" err="1">
                <a:latin typeface="Calibri" charset="0"/>
              </a:rPr>
              <a:t>vvksosites</a:t>
            </a:r>
            <a:r>
              <a:rPr lang="nl-NL" dirty="0">
                <a:latin typeface="Calibri" charset="0"/>
              </a:rPr>
              <a:t>/UPLOAD/2012/M-VVKSO-2012-008-B03.pdf: </a:t>
            </a:r>
          </a:p>
          <a:p>
            <a:pPr eaLnBrk="1" hangingPunct="1">
              <a:spcBef>
                <a:spcPct val="0"/>
              </a:spcBef>
            </a:pPr>
            <a:r>
              <a:rPr lang="nl-NL" dirty="0">
                <a:latin typeface="Calibri" charset="0"/>
              </a:rPr>
              <a:t>Het tweede jaar van de eerste graad telt 15 basisopties. De effectieve leerlingenstromen geven een beeld met een onevenwichtige verdeling. Ongeveer 70% van de leerlingen zit momenteel in drie basisopties: Latijn, Grieks-Latijn en Moderne wetenschappen. </a:t>
            </a:r>
          </a:p>
          <a:p>
            <a:pPr eaLnBrk="1" hangingPunct="1">
              <a:spcBef>
                <a:spcPct val="0"/>
              </a:spcBef>
            </a:pPr>
            <a:r>
              <a:rPr lang="nl-NL" dirty="0">
                <a:latin typeface="Calibri" charset="0"/>
              </a:rPr>
              <a:t>-- Statistisch jaarboek 2010-2011 (telling 01/02/2011): 38.595 leerlingen op een totaal van 56.175 kiest voor Grieks-Latijn, Latijn of Moderne Wetenschappen, d.i. 68,7%.</a:t>
            </a:r>
          </a:p>
          <a:p>
            <a:pPr eaLnBrk="1" hangingPunct="1">
              <a:spcBef>
                <a:spcPct val="0"/>
              </a:spcBef>
            </a:pPr>
            <a:r>
              <a:rPr lang="nl-NL" dirty="0">
                <a:latin typeface="Calibri" charset="0"/>
              </a:rPr>
              <a:t>Een kleine 50% van de 13-jarigen kiest voor de basisoptie Moderne Wetenschappen. Die optie wordt ruim verspreid aangeboden en wordt gevolgd door een leerlingengroep met een erg divers leerlingenprofiel. De ruim 20.000 leerlingen die jaarlijks in Vlaanderen voor deze basisoptie kiezen, volgen een lessentabel die – in termen van de Europese sleutelcompetenties – de breedste invulling biedt. De basisvorming wordt in het optiegedeelte aangevuld met een economische en menswetenschappelijke component (via het vak SEI). De kansen op het prikkelen van een breder spectrum van talenten en interesses lijken hier voor het grijpen te liggen.</a:t>
            </a:r>
          </a:p>
          <a:p>
            <a:pPr eaLnBrk="1" hangingPunct="1">
              <a:spcBef>
                <a:spcPct val="0"/>
              </a:spcBef>
            </a:pPr>
            <a:r>
              <a:rPr lang="nl-NL" dirty="0">
                <a:latin typeface="Calibri" charset="0"/>
              </a:rPr>
              <a:t>-- Voor het schooljaar 2010-2011: 25.994 leerlingen (= 46,3%)</a:t>
            </a:r>
          </a:p>
          <a:p>
            <a:pPr eaLnBrk="1" hangingPunct="1">
              <a:spcBef>
                <a:spcPct val="0"/>
              </a:spcBef>
            </a:pPr>
            <a:r>
              <a:rPr lang="nl-NL" dirty="0">
                <a:latin typeface="Calibri" charset="0"/>
              </a:rPr>
              <a:t>Een bijkomende vaststelling in verband met Moderne wetenschappen is evenwel dat men binnen deze optie spijts het groot aantal leerlingen met verschillende talenten vaak nog weinig differentieert en binnen de STEM-component de relatie met en de interesse voor techniek in haar volle breedte (zowel abstract als concreet, binnen de verschillende toepassingsgebieden) in onvoldoende mate prikkelt. De succesrijke doorstroom naar andere dan </a:t>
            </a:r>
            <a:r>
              <a:rPr lang="nl-NL" dirty="0" err="1">
                <a:latin typeface="Calibri" charset="0"/>
              </a:rPr>
              <a:t>ASO-richtingen</a:t>
            </a:r>
            <a:r>
              <a:rPr lang="nl-NL" dirty="0">
                <a:latin typeface="Calibri" charset="0"/>
              </a:rPr>
              <a:t> toont aan dat de brede vorming in moderne wetenschappen jongeren in staat stelt om in een bredere groep van domeinen in de tweede graad in te stappen. Die stap naar TSO-richtingen wordt gezet door zowat een kwart van de leerlingen. Dit relatief geringe aantal illustreert dat hier kansen onbenut blijven om binnen deze talrijke groep bij een groter aantal leerlingen een breder spectrum van talenten aan te spreken.</a:t>
            </a:r>
          </a:p>
          <a:p>
            <a:pPr eaLnBrk="1" hangingPunct="1">
              <a:spcBef>
                <a:spcPct val="0"/>
              </a:spcBef>
            </a:pPr>
            <a:endParaRPr lang="nl-NL" dirty="0">
              <a:latin typeface="Calibri" charset="0"/>
            </a:endParaRPr>
          </a:p>
          <a:p>
            <a:pPr eaLnBrk="1" hangingPunct="1">
              <a:spcBef>
                <a:spcPct val="0"/>
              </a:spcBef>
            </a:pPr>
            <a:r>
              <a:rPr lang="nl-NL" dirty="0">
                <a:latin typeface="Calibri" charset="0"/>
              </a:rPr>
              <a:t>http://</a:t>
            </a:r>
            <a:r>
              <a:rPr lang="nl-NL" dirty="0" err="1">
                <a:latin typeface="Calibri" charset="0"/>
              </a:rPr>
              <a:t>ond.vvkso-ict.com</a:t>
            </a:r>
            <a:r>
              <a:rPr lang="nl-NL" dirty="0">
                <a:latin typeface="Calibri" charset="0"/>
              </a:rPr>
              <a:t>/</a:t>
            </a:r>
            <a:r>
              <a:rPr lang="nl-NL" dirty="0" err="1">
                <a:latin typeface="Calibri" charset="0"/>
              </a:rPr>
              <a:t>vvksomainnieuw</a:t>
            </a:r>
            <a:r>
              <a:rPr lang="nl-NL" dirty="0">
                <a:latin typeface="Calibri" charset="0"/>
              </a:rPr>
              <a:t>/</a:t>
            </a:r>
            <a:r>
              <a:rPr lang="nl-NL" dirty="0" err="1">
                <a:latin typeface="Calibri" charset="0"/>
              </a:rPr>
              <a:t>lessentabelTweede.asp?type</a:t>
            </a:r>
            <a:r>
              <a:rPr lang="nl-NL" dirty="0">
                <a:latin typeface="Calibri" charset="0"/>
              </a:rPr>
              <a:t>=2</a:t>
            </a:r>
          </a:p>
          <a:p>
            <a:pPr eaLnBrk="1" hangingPunct="1">
              <a:spcBef>
                <a:spcPct val="0"/>
              </a:spcBef>
            </a:pPr>
            <a:endParaRPr lang="nl-NL" dirty="0">
              <a:latin typeface="Calibri" charset="0"/>
            </a:endParaRPr>
          </a:p>
          <a:p>
            <a:pPr eaLnBrk="1" hangingPunct="1">
              <a:spcBef>
                <a:spcPct val="0"/>
              </a:spcBef>
            </a:pPr>
            <a:r>
              <a:rPr lang="nl-NL" dirty="0">
                <a:latin typeface="Calibri" charset="0"/>
              </a:rPr>
              <a:t>Agro- en biotechnieken / Artistieke vorming / Bouw- en houttechnieken / Creatie en vormgeving / Grafische communicatie en media / Grieks-Latijn / Handel / Hotel-voeding / Industriële wetenschappen / Latijn / Mechanica-elektriciteit / Moderne wetenschappen / Sociale en technische vorming / Techniek-wetenschappen / Textiel</a:t>
            </a:r>
          </a:p>
        </p:txBody>
      </p:sp>
      <p:sp>
        <p:nvSpPr>
          <p:cNvPr id="23555"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1193EAB-E120-414B-8ECF-29AEBA5775F2}" type="slidenum">
              <a:rPr lang="nl-NL" sz="1200"/>
              <a:pPr eaLnBrk="1" fontAlgn="base" hangingPunct="1">
                <a:spcBef>
                  <a:spcPct val="0"/>
                </a:spcBef>
                <a:spcAft>
                  <a:spcPct val="0"/>
                </a:spcAft>
              </a:pPr>
              <a:t>5</a:t>
            </a:fld>
            <a:endParaRPr lang="nl-NL"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atin typeface="Calibri" charset="0"/>
              </a:rPr>
              <a:t>http://ond.vvkso-ict.com/vvksomainnieuw/toonlessentabel3.asp?Ltsr=286&amp;LTcomplex=1&amp;LTnaam=Moderne%20wetenschappen</a:t>
            </a:r>
          </a:p>
          <a:p>
            <a:pPr eaLnBrk="1" hangingPunct="1">
              <a:spcBef>
                <a:spcPct val="0"/>
              </a:spcBef>
            </a:pPr>
            <a:r>
              <a:rPr lang="nl-NL">
                <a:latin typeface="Calibri" charset="0"/>
              </a:rPr>
              <a:t>http://ond.vvkso-ict.com/vvksomainnieuw/toonlessentabel3.asp?Ltsr=275&amp;LTcomplex=1&amp;LTnaam=Latijn</a:t>
            </a:r>
          </a:p>
        </p:txBody>
      </p:sp>
      <p:sp>
        <p:nvSpPr>
          <p:cNvPr id="2560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2A4E688-30EF-CB4A-B4BE-1BE90040ACB1}" type="slidenum">
              <a:rPr lang="nl-NL" sz="1200"/>
              <a:pPr eaLnBrk="1" fontAlgn="base" hangingPunct="1">
                <a:spcBef>
                  <a:spcPct val="0"/>
                </a:spcBef>
                <a:spcAft>
                  <a:spcPct val="0"/>
                </a:spcAft>
              </a:pPr>
              <a:t>6</a:t>
            </a:fld>
            <a:endParaRPr lang="nl-NL"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NL" dirty="0" smtClean="0">
                <a:latin typeface="Calibri" charset="0"/>
              </a:rPr>
              <a:t>http://sd54.org/</a:t>
            </a:r>
            <a:r>
              <a:rPr lang="nl-NL" dirty="0" err="1" smtClean="0">
                <a:latin typeface="Calibri" charset="0"/>
              </a:rPr>
              <a:t>science</a:t>
            </a:r>
            <a:r>
              <a:rPr lang="nl-NL" dirty="0" smtClean="0">
                <a:latin typeface="Calibri" charset="0"/>
              </a:rPr>
              <a:t>/5es/</a:t>
            </a:r>
          </a:p>
          <a:p>
            <a:pPr eaLnBrk="1" hangingPunct="1">
              <a:spcBef>
                <a:spcPct val="0"/>
              </a:spcBef>
            </a:pPr>
            <a:r>
              <a:rPr lang="nl-NL" dirty="0" smtClean="0">
                <a:latin typeface="Calibri" charset="0"/>
              </a:rPr>
              <a:t>E – </a:t>
            </a:r>
            <a:r>
              <a:rPr lang="nl-NL" dirty="0" err="1" smtClean="0">
                <a:latin typeface="Calibri" charset="0"/>
              </a:rPr>
              <a:t>engange</a:t>
            </a:r>
            <a:r>
              <a:rPr lang="nl-NL" dirty="0" smtClean="0">
                <a:latin typeface="Calibri" charset="0"/>
              </a:rPr>
              <a:t> &lt;-&gt; O = oriënteren</a:t>
            </a:r>
          </a:p>
          <a:p>
            <a:pPr eaLnBrk="1" hangingPunct="1">
              <a:spcBef>
                <a:spcPct val="0"/>
              </a:spcBef>
            </a:pPr>
            <a:r>
              <a:rPr lang="nl-NL" dirty="0" smtClean="0">
                <a:latin typeface="Calibri" charset="0"/>
              </a:rPr>
              <a:t>E – </a:t>
            </a:r>
            <a:r>
              <a:rPr lang="nl-NL" dirty="0" err="1" smtClean="0">
                <a:latin typeface="Calibri" charset="0"/>
              </a:rPr>
              <a:t>explore</a:t>
            </a:r>
            <a:r>
              <a:rPr lang="nl-NL" dirty="0" smtClean="0">
                <a:latin typeface="Calibri" charset="0"/>
              </a:rPr>
              <a:t> &lt;-&gt; E = exploreren (verzamelen + uitvoeren)</a:t>
            </a:r>
          </a:p>
          <a:p>
            <a:pPr eaLnBrk="1" hangingPunct="1">
              <a:spcBef>
                <a:spcPct val="0"/>
              </a:spcBef>
            </a:pPr>
            <a:r>
              <a:rPr lang="nl-NL" dirty="0" smtClean="0">
                <a:latin typeface="Calibri" charset="0"/>
              </a:rPr>
              <a:t>E – </a:t>
            </a:r>
            <a:r>
              <a:rPr lang="nl-NL" dirty="0" err="1" smtClean="0">
                <a:latin typeface="Calibri" charset="0"/>
              </a:rPr>
              <a:t>explain</a:t>
            </a:r>
            <a:r>
              <a:rPr lang="nl-NL" dirty="0" smtClean="0">
                <a:latin typeface="Calibri" charset="0"/>
              </a:rPr>
              <a:t> &lt;-&gt; V = verklaren</a:t>
            </a:r>
          </a:p>
          <a:p>
            <a:pPr eaLnBrk="1" hangingPunct="1">
              <a:spcBef>
                <a:spcPct val="0"/>
              </a:spcBef>
            </a:pPr>
            <a:r>
              <a:rPr lang="nl-NL" dirty="0" smtClean="0">
                <a:latin typeface="Calibri" charset="0"/>
              </a:rPr>
              <a:t>E – </a:t>
            </a:r>
            <a:r>
              <a:rPr lang="nl-NL" dirty="0" err="1" smtClean="0">
                <a:latin typeface="Calibri" charset="0"/>
              </a:rPr>
              <a:t>elaborate</a:t>
            </a:r>
            <a:r>
              <a:rPr lang="nl-NL" dirty="0" smtClean="0">
                <a:latin typeface="Calibri" charset="0"/>
              </a:rPr>
              <a:t> &lt;-&gt; U = uitdiepen</a:t>
            </a:r>
          </a:p>
          <a:p>
            <a:pPr eaLnBrk="1" hangingPunct="1">
              <a:spcBef>
                <a:spcPct val="0"/>
              </a:spcBef>
            </a:pPr>
            <a:r>
              <a:rPr lang="nl-NL" dirty="0" smtClean="0">
                <a:latin typeface="Calibri" charset="0"/>
              </a:rPr>
              <a:t>E – </a:t>
            </a:r>
            <a:r>
              <a:rPr lang="nl-NL" dirty="0" err="1" smtClean="0">
                <a:latin typeface="Calibri" charset="0"/>
              </a:rPr>
              <a:t>evaluate</a:t>
            </a:r>
            <a:r>
              <a:rPr lang="nl-NL" dirty="0" smtClean="0">
                <a:latin typeface="Calibri" charset="0"/>
              </a:rPr>
              <a:t> &lt;-&gt; R = reflecteren</a:t>
            </a:r>
          </a:p>
          <a:p>
            <a:pPr eaLnBrk="1" hangingPunct="1">
              <a:spcBef>
                <a:spcPct val="0"/>
              </a:spcBef>
            </a:pPr>
            <a:endParaRPr lang="nl-NL" dirty="0" smtClean="0">
              <a:latin typeface="Calibri" charset="0"/>
            </a:endParaRPr>
          </a:p>
          <a:p>
            <a:pPr eaLnBrk="1" hangingPunct="1">
              <a:spcBef>
                <a:spcPct val="0"/>
              </a:spcBef>
            </a:pPr>
            <a:r>
              <a:rPr lang="nl-NL" dirty="0" smtClean="0">
                <a:latin typeface="Calibri" charset="0"/>
              </a:rPr>
              <a:t>http://</a:t>
            </a:r>
            <a:r>
              <a:rPr lang="nl-NL" dirty="0" err="1" smtClean="0">
                <a:latin typeface="Calibri" charset="0"/>
              </a:rPr>
              <a:t>mijnjongens.files.wordpress.com</a:t>
            </a:r>
            <a:r>
              <a:rPr lang="nl-NL" dirty="0" smtClean="0">
                <a:latin typeface="Calibri" charset="0"/>
              </a:rPr>
              <a:t>/2009/10/beertjes-van-</a:t>
            </a:r>
            <a:r>
              <a:rPr lang="nl-NL" dirty="0" err="1" smtClean="0">
                <a:latin typeface="Calibri" charset="0"/>
              </a:rPr>
              <a:t>meichenbaum.jpg</a:t>
            </a:r>
            <a:endParaRPr lang="nl-NL" dirty="0" smtClean="0">
              <a:latin typeface="Calibri" charset="0"/>
            </a:endParaRPr>
          </a:p>
        </p:txBody>
      </p:sp>
      <p:sp>
        <p:nvSpPr>
          <p:cNvPr id="4" name="Tijdelijke aanduiding voor dianummer 3"/>
          <p:cNvSpPr>
            <a:spLocks noGrp="1"/>
          </p:cNvSpPr>
          <p:nvPr>
            <p:ph type="sldNum" sz="quarter" idx="10"/>
          </p:nvPr>
        </p:nvSpPr>
        <p:spPr/>
        <p:txBody>
          <a:bodyPr/>
          <a:lstStyle/>
          <a:p>
            <a:fld id="{6BB37219-71FE-654D-8A79-5699AAFFC43D}" type="slidenum">
              <a:rPr lang="nl-NL" smtClean="0"/>
              <a:t>7</a:t>
            </a:fld>
            <a:endParaRPr lang="nl-NL"/>
          </a:p>
        </p:txBody>
      </p:sp>
    </p:spTree>
    <p:extLst>
      <p:ext uri="{BB962C8B-B14F-4D97-AF65-F5344CB8AC3E}">
        <p14:creationId xmlns:p14="http://schemas.microsoft.com/office/powerpoint/2010/main" val="268774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atin typeface="Calibri" charset="0"/>
              </a:rPr>
              <a:t>Het verband wordt gegeven.</a:t>
            </a:r>
          </a:p>
        </p:txBody>
      </p:sp>
      <p:sp>
        <p:nvSpPr>
          <p:cNvPr id="4" name="Tijdelijke aanduiding voor dianummer 3"/>
          <p:cNvSpPr>
            <a:spLocks noGrp="1"/>
          </p:cNvSpPr>
          <p:nvPr>
            <p:ph type="sldNum" sz="quarter" idx="5"/>
          </p:nvPr>
        </p:nvSpPr>
        <p:spPr/>
        <p:txBody>
          <a:bodyPr/>
          <a:lstStyle/>
          <a:p>
            <a:pPr>
              <a:defRPr/>
            </a:pPr>
            <a:fld id="{5244EB5B-F248-7844-B811-CD7637C8AF0B}" type="slidenum">
              <a:rPr lang="nl-NL" smtClean="0"/>
              <a:pPr>
                <a:defRPr/>
              </a:pPr>
              <a:t>19</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atin typeface="Calibri" charset="0"/>
              </a:rPr>
              <a:t>Hang m aan dynamometer en meet Fz.</a:t>
            </a:r>
          </a:p>
          <a:p>
            <a:pPr eaLnBrk="1" hangingPunct="1"/>
            <a:r>
              <a:rPr lang="nl-NL">
                <a:latin typeface="Calibri" charset="0"/>
              </a:rPr>
              <a:t>Noteer in tabel.</a:t>
            </a:r>
          </a:p>
          <a:p>
            <a:pPr eaLnBrk="1" hangingPunct="1"/>
            <a:r>
              <a:rPr lang="nl-NL">
                <a:latin typeface="Calibri" charset="0"/>
              </a:rPr>
              <a:t>Herken wiskundig verband.</a:t>
            </a:r>
          </a:p>
          <a:p>
            <a:pPr eaLnBrk="1" hangingPunct="1"/>
            <a:r>
              <a:rPr lang="nl-NL">
                <a:latin typeface="Calibri" charset="0"/>
              </a:rPr>
              <a:t>Benadering wordt gegeven.</a:t>
            </a:r>
          </a:p>
        </p:txBody>
      </p:sp>
      <p:sp>
        <p:nvSpPr>
          <p:cNvPr id="4" name="Tijdelijke aanduiding voor dianummer 3"/>
          <p:cNvSpPr>
            <a:spLocks noGrp="1"/>
          </p:cNvSpPr>
          <p:nvPr>
            <p:ph type="sldNum" sz="quarter" idx="5"/>
          </p:nvPr>
        </p:nvSpPr>
        <p:spPr/>
        <p:txBody>
          <a:bodyPr/>
          <a:lstStyle/>
          <a:p>
            <a:pPr>
              <a:defRPr/>
            </a:pPr>
            <a:fld id="{F1E3639E-894F-CE4F-9570-69ADD09EFCE4}" type="slidenum">
              <a:rPr lang="nl-NL" smtClean="0"/>
              <a:pPr>
                <a:defRPr/>
              </a:pPr>
              <a:t>20</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atin typeface="Calibri" charset="0"/>
              </a:rPr>
              <a:t>Het verband wordt gegeven.</a:t>
            </a:r>
          </a:p>
          <a:p>
            <a:pPr eaLnBrk="1" hangingPunct="1"/>
            <a:endParaRPr lang="nl-NL">
              <a:latin typeface="Calibri" charset="0"/>
            </a:endParaRPr>
          </a:p>
        </p:txBody>
      </p:sp>
      <p:sp>
        <p:nvSpPr>
          <p:cNvPr id="4" name="Tijdelijke aanduiding voor dianummer 3"/>
          <p:cNvSpPr>
            <a:spLocks noGrp="1"/>
          </p:cNvSpPr>
          <p:nvPr>
            <p:ph type="sldNum" sz="quarter" idx="5"/>
          </p:nvPr>
        </p:nvSpPr>
        <p:spPr/>
        <p:txBody>
          <a:bodyPr/>
          <a:lstStyle/>
          <a:p>
            <a:pPr>
              <a:defRPr/>
            </a:pPr>
            <a:fld id="{85EDDEB0-A53B-3545-8E5A-8335F6018E1E}" type="slidenum">
              <a:rPr lang="nl-NL" smtClean="0"/>
              <a:pPr>
                <a:defRPr/>
              </a:pPr>
              <a:t>21</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atin typeface="Calibri" charset="0"/>
              </a:rPr>
              <a:t>Bepaal Fz met dynamometer en meet m. Bereken Fz / m.</a:t>
            </a:r>
          </a:p>
          <a:p>
            <a:pPr eaLnBrk="1" hangingPunct="1"/>
            <a:r>
              <a:rPr lang="nl-NL">
                <a:latin typeface="Calibri" charset="0"/>
              </a:rPr>
              <a:t>Noteer in tabel en formuleer besluit.</a:t>
            </a:r>
          </a:p>
          <a:p>
            <a:pPr eaLnBrk="1" hangingPunct="1"/>
            <a:r>
              <a:rPr lang="nl-NL">
                <a:latin typeface="Calibri" charset="0"/>
              </a:rPr>
              <a:t>Teken grafiek en formuleer besluit.</a:t>
            </a:r>
          </a:p>
          <a:p>
            <a:pPr eaLnBrk="1" hangingPunct="1"/>
            <a:r>
              <a:rPr lang="nl-NL">
                <a:latin typeface="Calibri" charset="0"/>
              </a:rPr>
              <a:t>Evalueer je uitkomst.</a:t>
            </a:r>
          </a:p>
        </p:txBody>
      </p:sp>
      <p:sp>
        <p:nvSpPr>
          <p:cNvPr id="4" name="Tijdelijke aanduiding voor dianummer 3"/>
          <p:cNvSpPr>
            <a:spLocks noGrp="1"/>
          </p:cNvSpPr>
          <p:nvPr>
            <p:ph type="sldNum" sz="quarter" idx="5"/>
          </p:nvPr>
        </p:nvSpPr>
        <p:spPr/>
        <p:txBody>
          <a:bodyPr/>
          <a:lstStyle/>
          <a:p>
            <a:pPr>
              <a:defRPr/>
            </a:pPr>
            <a:fld id="{04C358F9-2D7B-C14A-A336-BB0C089E24B0}" type="slidenum">
              <a:rPr lang="nl-NL" smtClean="0"/>
              <a:pPr>
                <a:defRPr/>
              </a:pPr>
              <a:t>22</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Titelstijl van model bewerken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en-US" dirty="0"/>
          </a:p>
        </p:txBody>
      </p:sp>
      <p:sp>
        <p:nvSpPr>
          <p:cNvPr id="4" name="Date Placeholder 3"/>
          <p:cNvSpPr>
            <a:spLocks noGrp="1"/>
          </p:cNvSpPr>
          <p:nvPr>
            <p:ph type="dt" sz="half" idx="10"/>
          </p:nvPr>
        </p:nvSpPr>
        <p:spPr/>
        <p:txBody>
          <a:bodyPr/>
          <a:lstStyle/>
          <a:p>
            <a:fld id="{C273B866-1CC8-6F46-BAEE-F0DD0214FDC1}" type="datetimeFigureOut">
              <a:rPr lang="nl-NL" smtClean="0"/>
              <a:t>15/12/12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A09957-B225-3F44-B09D-55080A012179}"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4" name="Date Placeholder 3"/>
          <p:cNvSpPr>
            <a:spLocks noGrp="1"/>
          </p:cNvSpPr>
          <p:nvPr>
            <p:ph type="dt" sz="half" idx="10"/>
          </p:nvPr>
        </p:nvSpPr>
        <p:spPr/>
        <p:txBody>
          <a:bodyPr/>
          <a:lstStyle/>
          <a:p>
            <a:fld id="{C273B866-1CC8-6F46-BAEE-F0DD0214FDC1}" type="datetimeFigureOut">
              <a:rPr lang="nl-NL" smtClean="0"/>
              <a:t>15/12/12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A09957-B225-3F44-B09D-55080A012179}"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Titelstijl van model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4" name="Date Placeholder 3"/>
          <p:cNvSpPr>
            <a:spLocks noGrp="1"/>
          </p:cNvSpPr>
          <p:nvPr>
            <p:ph type="dt" sz="half" idx="10"/>
          </p:nvPr>
        </p:nvSpPr>
        <p:spPr/>
        <p:txBody>
          <a:bodyPr/>
          <a:lstStyle/>
          <a:p>
            <a:fld id="{C273B866-1CC8-6F46-BAEE-F0DD0214FDC1}" type="datetimeFigureOut">
              <a:rPr lang="nl-NL" smtClean="0"/>
              <a:t>15/12/12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A09957-B225-3F44-B09D-55080A012179}"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Content Placeholder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4" name="Date Placeholder 3"/>
          <p:cNvSpPr>
            <a:spLocks noGrp="1"/>
          </p:cNvSpPr>
          <p:nvPr>
            <p:ph type="dt" sz="half" idx="10"/>
          </p:nvPr>
        </p:nvSpPr>
        <p:spPr/>
        <p:txBody>
          <a:bodyPr/>
          <a:lstStyle/>
          <a:p>
            <a:fld id="{C273B866-1CC8-6F46-BAEE-F0DD0214FDC1}" type="datetimeFigureOut">
              <a:rPr lang="nl-NL" smtClean="0"/>
              <a:t>15/12/12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A09957-B225-3F44-B09D-55080A012179}"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Titelstijl van model bewerken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Date Placeholder 3"/>
          <p:cNvSpPr>
            <a:spLocks noGrp="1"/>
          </p:cNvSpPr>
          <p:nvPr>
            <p:ph type="dt" sz="half" idx="10"/>
          </p:nvPr>
        </p:nvSpPr>
        <p:spPr/>
        <p:txBody>
          <a:bodyPr/>
          <a:lstStyle/>
          <a:p>
            <a:fld id="{C273B866-1CC8-6F46-BAEE-F0DD0214FDC1}" type="datetimeFigureOut">
              <a:rPr lang="nl-NL" smtClean="0"/>
              <a:t>15/12/12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A09957-B225-3F44-B09D-55080A012179}"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5" name="Date Placeholder 4"/>
          <p:cNvSpPr>
            <a:spLocks noGrp="1"/>
          </p:cNvSpPr>
          <p:nvPr>
            <p:ph type="dt" sz="half" idx="10"/>
          </p:nvPr>
        </p:nvSpPr>
        <p:spPr/>
        <p:txBody>
          <a:bodyPr/>
          <a:lstStyle/>
          <a:p>
            <a:fld id="{C273B866-1CC8-6F46-BAEE-F0DD0214FDC1}" type="datetimeFigureOut">
              <a:rPr lang="nl-NL" smtClean="0"/>
              <a:t>15/12/12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BA09957-B225-3F44-B09D-55080A012179}"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Titelstijl van model bewerken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7" name="Date Placeholder 6"/>
          <p:cNvSpPr>
            <a:spLocks noGrp="1"/>
          </p:cNvSpPr>
          <p:nvPr>
            <p:ph type="dt" sz="half" idx="10"/>
          </p:nvPr>
        </p:nvSpPr>
        <p:spPr/>
        <p:txBody>
          <a:bodyPr/>
          <a:lstStyle/>
          <a:p>
            <a:fld id="{C273B866-1CC8-6F46-BAEE-F0DD0214FDC1}" type="datetimeFigureOut">
              <a:rPr lang="nl-NL" smtClean="0"/>
              <a:t>15/12/12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BA09957-B225-3F44-B09D-55080A012179}"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Date Placeholder 2"/>
          <p:cNvSpPr>
            <a:spLocks noGrp="1"/>
          </p:cNvSpPr>
          <p:nvPr>
            <p:ph type="dt" sz="half" idx="10"/>
          </p:nvPr>
        </p:nvSpPr>
        <p:spPr/>
        <p:txBody>
          <a:bodyPr/>
          <a:lstStyle/>
          <a:p>
            <a:fld id="{C273B866-1CC8-6F46-BAEE-F0DD0214FDC1}" type="datetimeFigureOut">
              <a:rPr lang="nl-NL" smtClean="0"/>
              <a:t>15/12/12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BA09957-B225-3F44-B09D-55080A012179}"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3B866-1CC8-6F46-BAEE-F0DD0214FDC1}" type="datetimeFigureOut">
              <a:rPr lang="nl-NL" smtClean="0"/>
              <a:t>15/12/12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BA09957-B225-3F44-B09D-55080A012179}"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Titelstijl van model bewerken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Date Placeholder 4"/>
          <p:cNvSpPr>
            <a:spLocks noGrp="1"/>
          </p:cNvSpPr>
          <p:nvPr>
            <p:ph type="dt" sz="half" idx="10"/>
          </p:nvPr>
        </p:nvSpPr>
        <p:spPr/>
        <p:txBody>
          <a:bodyPr/>
          <a:lstStyle/>
          <a:p>
            <a:fld id="{C273B866-1CC8-6F46-BAEE-F0DD0214FDC1}" type="datetimeFigureOut">
              <a:rPr lang="nl-NL" smtClean="0"/>
              <a:t>15/12/12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BA09957-B225-3F44-B09D-55080A012179}" type="slidenum">
              <a:rPr lang="nl-NL" smtClean="0"/>
              <a:t>‹nr.›</a:t>
            </a:fld>
            <a:endParaRPr lang="nl-NL"/>
          </a:p>
        </p:txBody>
      </p:sp>
      <p:sp>
        <p:nvSpPr>
          <p:cNvPr id="9" name="Content Placeholder 8"/>
          <p:cNvSpPr>
            <a:spLocks noGrp="1"/>
          </p:cNvSpPr>
          <p:nvPr>
            <p:ph sz="quarter" idx="13"/>
          </p:nvPr>
        </p:nvSpPr>
        <p:spPr>
          <a:xfrm>
            <a:off x="304800" y="381000"/>
            <a:ext cx="7772400" cy="4942840"/>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Titelstijl van model bewerken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8" name="Date Placeholder 7"/>
          <p:cNvSpPr>
            <a:spLocks noGrp="1"/>
          </p:cNvSpPr>
          <p:nvPr>
            <p:ph type="dt" sz="half" idx="10"/>
          </p:nvPr>
        </p:nvSpPr>
        <p:spPr/>
        <p:txBody>
          <a:bodyPr/>
          <a:lstStyle/>
          <a:p>
            <a:fld id="{C273B866-1CC8-6F46-BAEE-F0DD0214FDC1}" type="datetimeFigureOut">
              <a:rPr lang="nl-NL" smtClean="0"/>
              <a:t>15/12/12</a:t>
            </a:fld>
            <a:endParaRPr lang="nl-NL"/>
          </a:p>
        </p:txBody>
      </p:sp>
      <p:sp>
        <p:nvSpPr>
          <p:cNvPr id="9" name="Slide Number Placeholder 8"/>
          <p:cNvSpPr>
            <a:spLocks noGrp="1"/>
          </p:cNvSpPr>
          <p:nvPr>
            <p:ph type="sldNum" sz="quarter" idx="11"/>
          </p:nvPr>
        </p:nvSpPr>
        <p:spPr/>
        <p:txBody>
          <a:bodyPr/>
          <a:lstStyle/>
          <a:p>
            <a:fld id="{FBA09957-B225-3F44-B09D-55080A012179}" type="slidenum">
              <a:rPr lang="nl-NL" smtClean="0"/>
              <a:t>‹nr.›</a:t>
            </a:fld>
            <a:endParaRPr lang="nl-NL"/>
          </a:p>
        </p:txBody>
      </p:sp>
      <p:sp>
        <p:nvSpPr>
          <p:cNvPr id="10" name="Footer Placeholder 9"/>
          <p:cNvSpPr>
            <a:spLocks noGrp="1"/>
          </p:cNvSpPr>
          <p:nvPr>
            <p:ph type="ftr" sz="quarter" idx="12"/>
          </p:nvPr>
        </p:nvSpPr>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Titelstijl van model bewerken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BA09957-B225-3F44-B09D-55080A012179}" type="slidenum">
              <a:rPr lang="nl-NL" smtClean="0"/>
              <a:t>‹nr.›</a:t>
            </a:fld>
            <a:endParaRPr lang="nl-NL"/>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nl-NL"/>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273B866-1CC8-6F46-BAEE-F0DD0214FDC1}" type="datetimeFigureOut">
              <a:rPr lang="nl-NL" smtClean="0"/>
              <a:t>15/12/12</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4400" dirty="0" smtClean="0"/>
              <a:t>Hoe </a:t>
            </a:r>
            <a:r>
              <a:rPr lang="nl-NL" sz="4400" dirty="0" err="1" smtClean="0"/>
              <a:t>onderzoeksgericht</a:t>
            </a:r>
            <a:r>
              <a:rPr lang="nl-NL" sz="4400" dirty="0" smtClean="0"/>
              <a:t> zijn onderzoeksopdrachten?</a:t>
            </a:r>
            <a:br>
              <a:rPr lang="nl-NL" sz="4400" dirty="0" smtClean="0"/>
            </a:br>
            <a:r>
              <a:rPr lang="nl-NL" sz="4400" dirty="0" smtClean="0"/>
              <a:t>Evaluatie van leerlingenpractica.</a:t>
            </a:r>
            <a:endParaRPr lang="nl-NL" sz="4400" dirty="0"/>
          </a:p>
        </p:txBody>
      </p:sp>
      <p:sp>
        <p:nvSpPr>
          <p:cNvPr id="3" name="Subtitel 2"/>
          <p:cNvSpPr>
            <a:spLocks noGrp="1"/>
          </p:cNvSpPr>
          <p:nvPr>
            <p:ph type="subTitle" idx="1"/>
          </p:nvPr>
        </p:nvSpPr>
        <p:spPr>
          <a:xfrm>
            <a:off x="685800" y="4572000"/>
            <a:ext cx="7543800" cy="1066800"/>
          </a:xfrm>
        </p:spPr>
        <p:txBody>
          <a:bodyPr>
            <a:normAutofit lnSpcReduction="10000"/>
          </a:bodyPr>
          <a:lstStyle/>
          <a:p>
            <a:pPr>
              <a:defRPr/>
            </a:pPr>
            <a:r>
              <a:rPr lang="nl-NL" b="1" dirty="0"/>
              <a:t>TomLambert.82@gmail.com</a:t>
            </a:r>
          </a:p>
          <a:p>
            <a:pPr algn="r">
              <a:defRPr/>
            </a:pPr>
            <a:r>
              <a:rPr lang="nl-NL" dirty="0" err="1"/>
              <a:t>PONTOn</a:t>
            </a:r>
            <a:r>
              <a:rPr lang="nl-NL" dirty="0"/>
              <a:t> vzw – </a:t>
            </a:r>
            <a:r>
              <a:rPr lang="nl-NL" dirty="0" err="1"/>
              <a:t>www.pontonvzw.eu</a:t>
            </a:r>
            <a:endParaRPr lang="nl-NL" dirty="0"/>
          </a:p>
          <a:p>
            <a:pPr algn="r">
              <a:defRPr/>
            </a:pPr>
            <a:r>
              <a:rPr lang="nl-NL" dirty="0"/>
              <a:t>Sint-Jozefsinstituut Borsbeek</a:t>
            </a:r>
          </a:p>
        </p:txBody>
      </p:sp>
    </p:spTree>
    <p:extLst>
      <p:ext uri="{BB962C8B-B14F-4D97-AF65-F5344CB8AC3E}">
        <p14:creationId xmlns:p14="http://schemas.microsoft.com/office/powerpoint/2010/main" val="30297804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Leerplan / doelstellingen</a:t>
            </a:r>
            <a:endParaRPr lang="nl-NL" dirty="0"/>
          </a:p>
        </p:txBody>
      </p:sp>
      <p:sp>
        <p:nvSpPr>
          <p:cNvPr id="3" name="Tijdelijke aanduiding voor inhoud 2"/>
          <p:cNvSpPr>
            <a:spLocks noGrp="1"/>
          </p:cNvSpPr>
          <p:nvPr>
            <p:ph idx="1"/>
          </p:nvPr>
        </p:nvSpPr>
        <p:spPr/>
        <p:txBody>
          <a:bodyPr/>
          <a:lstStyle/>
          <a:p>
            <a:r>
              <a:rPr lang="nl-NL" dirty="0" smtClean="0"/>
              <a:t>MW10</a:t>
            </a:r>
            <a:br>
              <a:rPr lang="nl-NL" dirty="0" smtClean="0"/>
            </a:br>
            <a:r>
              <a:rPr lang="nl-NL" dirty="0" smtClean="0"/>
              <a:t>De rol van natuur- en menswetenschappen in de maatschappij toelichten.</a:t>
            </a:r>
          </a:p>
          <a:p>
            <a:r>
              <a:rPr lang="nl-NL" dirty="0" smtClean="0"/>
              <a:t>MW11</a:t>
            </a:r>
            <a:br>
              <a:rPr lang="nl-NL" dirty="0" smtClean="0"/>
            </a:br>
            <a:r>
              <a:rPr lang="nl-NL" dirty="0" smtClean="0"/>
              <a:t>Kunnen feiten van meningen of vermoedens onderscheiden.</a:t>
            </a:r>
          </a:p>
          <a:p>
            <a:r>
              <a:rPr lang="nl-NL" dirty="0" smtClean="0"/>
              <a:t>MW12</a:t>
            </a:r>
            <a:br>
              <a:rPr lang="nl-NL" dirty="0" smtClean="0"/>
            </a:br>
            <a:r>
              <a:rPr lang="nl-NL" dirty="0" smtClean="0"/>
              <a:t>Zijn bereid een eigen mening te verwoorden en rekening te houden met de mening van anderen.</a:t>
            </a:r>
          </a:p>
          <a:p>
            <a:r>
              <a:rPr lang="nl-NL" dirty="0" smtClean="0"/>
              <a:t>MW13</a:t>
            </a:r>
            <a:br>
              <a:rPr lang="nl-NL" dirty="0" smtClean="0"/>
            </a:br>
            <a:r>
              <a:rPr lang="nl-NL" dirty="0" smtClean="0"/>
              <a:t>Zijn bereid om samen te werken.</a:t>
            </a:r>
          </a:p>
          <a:p>
            <a:r>
              <a:rPr lang="nl-NL" dirty="0" smtClean="0"/>
              <a:t>MW14</a:t>
            </a:r>
            <a:br>
              <a:rPr lang="nl-NL" dirty="0" smtClean="0"/>
            </a:br>
            <a:r>
              <a:rPr lang="nl-NL" dirty="0" smtClean="0"/>
              <a:t>Houden zich aan de instructie en voorschriften bij het uitvoeren van opdrachten.</a:t>
            </a:r>
            <a:endParaRPr lang="nl-NL" dirty="0"/>
          </a:p>
        </p:txBody>
      </p:sp>
    </p:spTree>
    <p:extLst>
      <p:ext uri="{BB962C8B-B14F-4D97-AF65-F5344CB8AC3E}">
        <p14:creationId xmlns:p14="http://schemas.microsoft.com/office/powerpoint/2010/main" val="1271766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Leerplan / doelstellingen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MW15</a:t>
            </a:r>
            <a:br>
              <a:rPr lang="nl-NL" dirty="0" smtClean="0"/>
            </a:br>
            <a:r>
              <a:rPr lang="nl-NL" dirty="0" smtClean="0"/>
              <a:t>Zijn kritisch en objectief ingesteld.</a:t>
            </a:r>
          </a:p>
          <a:p>
            <a:r>
              <a:rPr lang="nl-NL" dirty="0" smtClean="0"/>
              <a:t>WW1</a:t>
            </a:r>
            <a:br>
              <a:rPr lang="nl-NL" dirty="0" smtClean="0"/>
            </a:br>
            <a:r>
              <a:rPr lang="nl-NL" dirty="0" smtClean="0"/>
              <a:t>Alle gebruikte meettoestellen correct gebruiken en aflezen.</a:t>
            </a:r>
          </a:p>
          <a:p>
            <a:r>
              <a:rPr lang="nl-NL" dirty="0" smtClean="0"/>
              <a:t>WW2</a:t>
            </a:r>
            <a:br>
              <a:rPr lang="nl-NL" dirty="0" smtClean="0"/>
            </a:br>
            <a:r>
              <a:rPr lang="nl-NL" dirty="0" smtClean="0"/>
              <a:t>De grootheid en bijbehorende SI-eenheid bij een uitgevoerde meting of een gekregen meetresultaat benoemen.</a:t>
            </a:r>
          </a:p>
          <a:p>
            <a:r>
              <a:rPr lang="nl-NL" dirty="0" smtClean="0"/>
              <a:t>WW3</a:t>
            </a:r>
            <a:br>
              <a:rPr lang="nl-NL" dirty="0" smtClean="0"/>
            </a:br>
            <a:r>
              <a:rPr lang="nl-NL" dirty="0" smtClean="0"/>
              <a:t>Op een veilige en milieubewuste manier werken.</a:t>
            </a:r>
          </a:p>
          <a:p>
            <a:r>
              <a:rPr lang="nl-NL" dirty="0" smtClean="0"/>
              <a:t>WW4</a:t>
            </a:r>
            <a:br>
              <a:rPr lang="nl-NL" dirty="0" smtClean="0"/>
            </a:br>
            <a:r>
              <a:rPr lang="nl-NL" dirty="0" smtClean="0"/>
              <a:t>Het deeltjesmodel hanteren om verschijnselen te verklaren.</a:t>
            </a:r>
          </a:p>
          <a:p>
            <a:r>
              <a:rPr lang="nl-NL" dirty="0" smtClean="0"/>
              <a:t>WW5</a:t>
            </a:r>
            <a:br>
              <a:rPr lang="nl-NL" dirty="0" smtClean="0"/>
            </a:br>
            <a:r>
              <a:rPr lang="nl-NL" dirty="0" smtClean="0"/>
              <a:t>De eenduidige betekenis van wetenschappelijke begrippen weergeven en correct gebruiken.</a:t>
            </a:r>
            <a:endParaRPr lang="nl-NL" dirty="0"/>
          </a:p>
        </p:txBody>
      </p:sp>
    </p:spTree>
    <p:extLst>
      <p:ext uri="{BB962C8B-B14F-4D97-AF65-F5344CB8AC3E}">
        <p14:creationId xmlns:p14="http://schemas.microsoft.com/office/powerpoint/2010/main" val="11356077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Op zoek naar een meetinstrument</a:t>
            </a:r>
            <a:endParaRPr lang="nl-NL" dirty="0"/>
          </a:p>
        </p:txBody>
      </p:sp>
      <p:sp>
        <p:nvSpPr>
          <p:cNvPr id="5" name="Subtitel 4"/>
          <p:cNvSpPr>
            <a:spLocks noGrp="1"/>
          </p:cNvSpPr>
          <p:nvPr>
            <p:ph type="subTitle" idx="1"/>
          </p:nvPr>
        </p:nvSpPr>
        <p:spPr>
          <a:xfrm>
            <a:off x="685800" y="4572000"/>
            <a:ext cx="7543800" cy="1066800"/>
          </a:xfrm>
        </p:spPr>
        <p:txBody>
          <a:bodyPr/>
          <a:lstStyle/>
          <a:p>
            <a:r>
              <a:rPr lang="nl-NL" dirty="0"/>
              <a:t>Hoe </a:t>
            </a:r>
            <a:r>
              <a:rPr lang="nl-NL" dirty="0" err="1"/>
              <a:t>onderzoeksgericht</a:t>
            </a:r>
            <a:r>
              <a:rPr lang="nl-NL" dirty="0"/>
              <a:t> zijn onderzoeksopdrachten?</a:t>
            </a:r>
            <a:br>
              <a:rPr lang="nl-NL" dirty="0"/>
            </a:br>
            <a:r>
              <a:rPr lang="nl-NL" dirty="0"/>
              <a:t>Evaluatie van leerlingenpractica.</a:t>
            </a:r>
          </a:p>
        </p:txBody>
      </p:sp>
    </p:spTree>
    <p:extLst>
      <p:ext uri="{BB962C8B-B14F-4D97-AF65-F5344CB8AC3E}">
        <p14:creationId xmlns:p14="http://schemas.microsoft.com/office/powerpoint/2010/main" val="42310096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LAI</a:t>
            </a:r>
            <a:endParaRPr lang="nl-NL" dirty="0"/>
          </a:p>
        </p:txBody>
      </p:sp>
      <p:sp>
        <p:nvSpPr>
          <p:cNvPr id="3" name="Tijdelijke aanduiding voor inhoud 2"/>
          <p:cNvSpPr>
            <a:spLocks noGrp="1"/>
          </p:cNvSpPr>
          <p:nvPr>
            <p:ph idx="1"/>
          </p:nvPr>
        </p:nvSpPr>
        <p:spPr/>
        <p:txBody>
          <a:bodyPr/>
          <a:lstStyle/>
          <a:p>
            <a:r>
              <a:rPr lang="nl-NL" dirty="0" err="1" smtClean="0"/>
              <a:t>Laboratory</a:t>
            </a:r>
            <a:r>
              <a:rPr lang="nl-NL" dirty="0" smtClean="0"/>
              <a:t> </a:t>
            </a:r>
            <a:r>
              <a:rPr lang="nl-NL" dirty="0" err="1" smtClean="0"/>
              <a:t>Structure</a:t>
            </a:r>
            <a:r>
              <a:rPr lang="nl-NL" dirty="0" smtClean="0"/>
              <a:t> </a:t>
            </a:r>
            <a:r>
              <a:rPr lang="nl-NL" dirty="0" err="1" smtClean="0"/>
              <a:t>and</a:t>
            </a:r>
            <a:r>
              <a:rPr lang="nl-NL" dirty="0" smtClean="0"/>
              <a:t> </a:t>
            </a:r>
            <a:r>
              <a:rPr lang="nl-NL" dirty="0" err="1" smtClean="0"/>
              <a:t>Task</a:t>
            </a:r>
            <a:r>
              <a:rPr lang="nl-NL" dirty="0" smtClean="0"/>
              <a:t> Analysis Inventory</a:t>
            </a:r>
          </a:p>
          <a:p>
            <a:r>
              <a:rPr lang="nl-NL" dirty="0" err="1" smtClean="0"/>
              <a:t>Marlene</a:t>
            </a:r>
            <a:r>
              <a:rPr lang="nl-NL" dirty="0" smtClean="0"/>
              <a:t> </a:t>
            </a:r>
            <a:r>
              <a:rPr lang="nl-NL" dirty="0" err="1" smtClean="0"/>
              <a:t>Fuhrman</a:t>
            </a:r>
            <a:r>
              <a:rPr lang="nl-NL" dirty="0" smtClean="0"/>
              <a:t>, 1978</a:t>
            </a:r>
          </a:p>
          <a:p>
            <a:endParaRPr lang="nl-NL" dirty="0"/>
          </a:p>
          <a:p>
            <a:r>
              <a:rPr lang="nl-NL" dirty="0" smtClean="0"/>
              <a:t>Lijst van procescompetenties </a:t>
            </a:r>
            <a:endParaRPr lang="nl-NL" dirty="0"/>
          </a:p>
        </p:txBody>
      </p:sp>
    </p:spTree>
    <p:extLst>
      <p:ext uri="{BB962C8B-B14F-4D97-AF65-F5344CB8AC3E}">
        <p14:creationId xmlns:p14="http://schemas.microsoft.com/office/powerpoint/2010/main" val="17034196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LAI</a:t>
            </a:r>
            <a:endParaRPr lang="nl-NL" dirty="0"/>
          </a:p>
        </p:txBody>
      </p:sp>
      <p:sp>
        <p:nvSpPr>
          <p:cNvPr id="3" name="Tijdelijke aanduiding voor inhoud 2"/>
          <p:cNvSpPr>
            <a:spLocks noGrp="1"/>
          </p:cNvSpPr>
          <p:nvPr>
            <p:ph idx="1"/>
          </p:nvPr>
        </p:nvSpPr>
        <p:spPr/>
        <p:txBody>
          <a:bodyPr/>
          <a:lstStyle/>
          <a:p>
            <a:pPr marL="114300" indent="0">
              <a:buNone/>
            </a:pPr>
            <a:r>
              <a:rPr lang="nl-NL" dirty="0"/>
              <a:t>1 	PLANNING / VOORBEREIDING</a:t>
            </a:r>
          </a:p>
          <a:p>
            <a:pPr marL="114300" indent="0">
              <a:buNone/>
            </a:pPr>
            <a:r>
              <a:rPr lang="nl-NL" dirty="0"/>
              <a:t>1.1 	De student formuleert het te onderzoeken probleem</a:t>
            </a:r>
          </a:p>
          <a:p>
            <a:pPr marL="114300" indent="0">
              <a:buNone/>
            </a:pPr>
            <a:r>
              <a:rPr lang="nl-NL" dirty="0"/>
              <a:t>1.2 	De student formuleert een hypothese.</a:t>
            </a:r>
          </a:p>
          <a:p>
            <a:pPr marL="114300" indent="0">
              <a:buNone/>
            </a:pPr>
            <a:r>
              <a:rPr lang="nl-NL" dirty="0"/>
              <a:t>1.3 	De student ontwerpt een experiment. </a:t>
            </a:r>
            <a:endParaRPr lang="nl-NL" dirty="0" smtClean="0"/>
          </a:p>
          <a:p>
            <a:pPr marL="114300" indent="0">
              <a:buNone/>
            </a:pPr>
            <a:r>
              <a:rPr lang="nl-NL" dirty="0"/>
              <a:t>	</a:t>
            </a:r>
            <a:r>
              <a:rPr lang="nl-NL" dirty="0" smtClean="0"/>
              <a:t>(</a:t>
            </a:r>
            <a:r>
              <a:rPr lang="nl-NL" dirty="0"/>
              <a:t>Onafhankelijke en afhankelijke variabelen.)</a:t>
            </a:r>
          </a:p>
          <a:p>
            <a:pPr marL="114300" indent="0">
              <a:buNone/>
            </a:pPr>
            <a:r>
              <a:rPr lang="nl-NL" dirty="0"/>
              <a:t>1.4	De student ontwerpt observatie- en/of meetprocedures </a:t>
            </a:r>
            <a:r>
              <a:rPr lang="nl-NL" dirty="0" smtClean="0"/>
              <a:t/>
            </a:r>
            <a:br>
              <a:rPr lang="nl-NL" dirty="0" smtClean="0"/>
            </a:br>
            <a:r>
              <a:rPr lang="nl-NL" dirty="0" smtClean="0"/>
              <a:t> 	voor </a:t>
            </a:r>
            <a:r>
              <a:rPr lang="nl-NL" dirty="0"/>
              <a:t>elke variabele.</a:t>
            </a:r>
          </a:p>
          <a:p>
            <a:pPr marL="114300" indent="0">
              <a:buNone/>
            </a:pPr>
            <a:r>
              <a:rPr lang="nl-NL" dirty="0"/>
              <a:t>1.5	De student voorspelt de resultaten van het experiment.</a:t>
            </a:r>
          </a:p>
        </p:txBody>
      </p:sp>
    </p:spTree>
    <p:extLst>
      <p:ext uri="{BB962C8B-B14F-4D97-AF65-F5344CB8AC3E}">
        <p14:creationId xmlns:p14="http://schemas.microsoft.com/office/powerpoint/2010/main" val="17472805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LAI</a:t>
            </a:r>
            <a:endParaRPr lang="nl-NL" dirty="0"/>
          </a:p>
        </p:txBody>
      </p:sp>
      <p:sp>
        <p:nvSpPr>
          <p:cNvPr id="3" name="Tijdelijke aanduiding voor inhoud 2"/>
          <p:cNvSpPr>
            <a:spLocks noGrp="1"/>
          </p:cNvSpPr>
          <p:nvPr>
            <p:ph idx="1"/>
          </p:nvPr>
        </p:nvSpPr>
        <p:spPr/>
        <p:txBody>
          <a:bodyPr/>
          <a:lstStyle/>
          <a:p>
            <a:pPr marL="114300" indent="0">
              <a:buNone/>
            </a:pPr>
            <a:r>
              <a:rPr lang="nl-NL" dirty="0"/>
              <a:t>2 	UITVOERING</a:t>
            </a:r>
          </a:p>
          <a:p>
            <a:pPr marL="114300" indent="0">
              <a:buNone/>
            </a:pPr>
            <a:r>
              <a:rPr lang="nl-NL" dirty="0"/>
              <a:t>2.1 	De student observeert en/of meet.</a:t>
            </a:r>
          </a:p>
          <a:p>
            <a:pPr marL="114300" indent="0">
              <a:buNone/>
            </a:pPr>
            <a:r>
              <a:rPr lang="nl-NL" dirty="0"/>
              <a:t>2.2 	De student manipuleert het experiment.</a:t>
            </a:r>
          </a:p>
          <a:p>
            <a:pPr marL="114300" indent="0">
              <a:buNone/>
            </a:pPr>
            <a:r>
              <a:rPr lang="nl-NL" dirty="0"/>
              <a:t>2.3 	De student noteert resultaten.</a:t>
            </a:r>
          </a:p>
          <a:p>
            <a:pPr marL="114300" indent="0">
              <a:buNone/>
            </a:pPr>
            <a:r>
              <a:rPr lang="nl-NL" dirty="0"/>
              <a:t>2.4 	De student voert berekeningen uit.</a:t>
            </a:r>
          </a:p>
          <a:p>
            <a:pPr marL="114300" indent="0">
              <a:buNone/>
            </a:pPr>
            <a:r>
              <a:rPr lang="nl-NL" dirty="0"/>
              <a:t>2.5 	De student legt uit of beslist over experimentele </a:t>
            </a:r>
            <a:r>
              <a:rPr lang="nl-NL" dirty="0" smtClean="0"/>
              <a:t/>
            </a:r>
            <a:br>
              <a:rPr lang="nl-NL" dirty="0" smtClean="0"/>
            </a:br>
            <a:r>
              <a:rPr lang="nl-NL" dirty="0" smtClean="0"/>
              <a:t>	technieken</a:t>
            </a:r>
            <a:r>
              <a:rPr lang="nl-NL" dirty="0"/>
              <a:t>.</a:t>
            </a:r>
          </a:p>
          <a:p>
            <a:pPr marL="114300" indent="0">
              <a:buNone/>
            </a:pPr>
            <a:r>
              <a:rPr lang="nl-NL" dirty="0"/>
              <a:t>2.6 	De student werkt volgens zijn eigen planning of </a:t>
            </a:r>
            <a:r>
              <a:rPr lang="nl-NL" dirty="0" smtClean="0"/>
              <a:t/>
            </a:r>
            <a:br>
              <a:rPr lang="nl-NL" dirty="0" smtClean="0"/>
            </a:br>
            <a:r>
              <a:rPr lang="nl-NL" dirty="0" smtClean="0"/>
              <a:t>	voorbereiding</a:t>
            </a:r>
            <a:r>
              <a:rPr lang="nl-NL" dirty="0"/>
              <a:t>.</a:t>
            </a:r>
          </a:p>
          <a:p>
            <a:pPr marL="114300" indent="0">
              <a:buNone/>
            </a:pPr>
            <a:endParaRPr lang="nl-NL" dirty="0"/>
          </a:p>
        </p:txBody>
      </p:sp>
    </p:spTree>
    <p:extLst>
      <p:ext uri="{BB962C8B-B14F-4D97-AF65-F5344CB8AC3E}">
        <p14:creationId xmlns:p14="http://schemas.microsoft.com/office/powerpoint/2010/main" val="37094564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LAI</a:t>
            </a:r>
            <a:endParaRPr lang="nl-NL" dirty="0"/>
          </a:p>
        </p:txBody>
      </p:sp>
      <p:sp>
        <p:nvSpPr>
          <p:cNvPr id="3" name="Tijdelijke aanduiding voor inhoud 2"/>
          <p:cNvSpPr>
            <a:spLocks noGrp="1"/>
          </p:cNvSpPr>
          <p:nvPr>
            <p:ph idx="1"/>
          </p:nvPr>
        </p:nvSpPr>
        <p:spPr/>
        <p:txBody>
          <a:bodyPr/>
          <a:lstStyle/>
          <a:p>
            <a:pPr marL="114300" indent="0">
              <a:buNone/>
            </a:pPr>
            <a:r>
              <a:rPr lang="nl-NL" dirty="0"/>
              <a:t>3 	ANALYSE EN INTERPRETATIE</a:t>
            </a:r>
          </a:p>
          <a:p>
            <a:pPr marL="114300" indent="0">
              <a:buNone/>
            </a:pPr>
            <a:r>
              <a:rPr lang="nl-NL" dirty="0"/>
              <a:t>3.1 	De student transformeert resultaten in </a:t>
            </a:r>
            <a:r>
              <a:rPr lang="nl-NL" dirty="0" smtClean="0"/>
              <a:t>standaardvorm</a:t>
            </a:r>
            <a:br>
              <a:rPr lang="nl-NL" dirty="0" smtClean="0"/>
            </a:br>
            <a:r>
              <a:rPr lang="nl-NL" dirty="0" smtClean="0"/>
              <a:t>	(</a:t>
            </a:r>
            <a:r>
              <a:rPr lang="nl-NL" dirty="0"/>
              <a:t>in tabellen).</a:t>
            </a:r>
          </a:p>
          <a:p>
            <a:pPr marL="114300" indent="0">
              <a:buNone/>
            </a:pPr>
            <a:r>
              <a:rPr lang="nl-NL" dirty="0"/>
              <a:t>3.2 	De student stelt relaties vast (ook aan de hand van </a:t>
            </a:r>
            <a:r>
              <a:rPr lang="nl-NL" dirty="0" smtClean="0"/>
              <a:t/>
            </a:r>
            <a:br>
              <a:rPr lang="nl-NL" dirty="0" smtClean="0"/>
            </a:br>
            <a:r>
              <a:rPr lang="nl-NL" dirty="0" smtClean="0"/>
              <a:t>	grafieken</a:t>
            </a:r>
            <a:r>
              <a:rPr lang="nl-NL" dirty="0"/>
              <a:t>).</a:t>
            </a:r>
          </a:p>
          <a:p>
            <a:pPr marL="114300" indent="0">
              <a:buNone/>
            </a:pPr>
            <a:r>
              <a:rPr lang="nl-NL" dirty="0"/>
              <a:t>3.3 	De student beschrijft of bespreekt de nauwkeurigheid </a:t>
            </a:r>
            <a:r>
              <a:rPr lang="nl-NL" dirty="0" smtClean="0"/>
              <a:t/>
            </a:r>
            <a:br>
              <a:rPr lang="nl-NL" dirty="0" smtClean="0"/>
            </a:br>
            <a:r>
              <a:rPr lang="nl-NL" dirty="0" smtClean="0"/>
              <a:t>	van </a:t>
            </a:r>
            <a:r>
              <a:rPr lang="nl-NL" dirty="0"/>
              <a:t>de gegevens.</a:t>
            </a:r>
          </a:p>
          <a:p>
            <a:pPr marL="114300" indent="0">
              <a:buNone/>
            </a:pPr>
            <a:r>
              <a:rPr lang="nl-NL" dirty="0"/>
              <a:t>3.4 	De student beschrijft of bespreekt aannames.</a:t>
            </a:r>
          </a:p>
          <a:p>
            <a:pPr marL="114300" indent="0">
              <a:buNone/>
            </a:pPr>
            <a:r>
              <a:rPr lang="nl-NL" dirty="0"/>
              <a:t>3.5 	De student formuleert veralgemeningen.</a:t>
            </a:r>
          </a:p>
          <a:p>
            <a:pPr marL="114300" indent="0">
              <a:buNone/>
            </a:pPr>
            <a:r>
              <a:rPr lang="nl-NL" dirty="0"/>
              <a:t>3.6 	De student verklaart relaties.</a:t>
            </a:r>
          </a:p>
          <a:p>
            <a:pPr marL="114300" indent="0">
              <a:buNone/>
            </a:pPr>
            <a:r>
              <a:rPr lang="nl-NL" dirty="0"/>
              <a:t>3.7 	De student formuleert nieuwe vragen of problemen.</a:t>
            </a:r>
          </a:p>
          <a:p>
            <a:pPr marL="114300" indent="0">
              <a:buNone/>
            </a:pPr>
            <a:endParaRPr lang="nl-NL" dirty="0"/>
          </a:p>
        </p:txBody>
      </p:sp>
    </p:spTree>
    <p:extLst>
      <p:ext uri="{BB962C8B-B14F-4D97-AF65-F5344CB8AC3E}">
        <p14:creationId xmlns:p14="http://schemas.microsoft.com/office/powerpoint/2010/main" val="6013762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LAI</a:t>
            </a:r>
            <a:endParaRPr lang="nl-NL" dirty="0"/>
          </a:p>
        </p:txBody>
      </p:sp>
      <p:sp>
        <p:nvSpPr>
          <p:cNvPr id="3" name="Tijdelijke aanduiding voor inhoud 2"/>
          <p:cNvSpPr>
            <a:spLocks noGrp="1"/>
          </p:cNvSpPr>
          <p:nvPr>
            <p:ph idx="1"/>
          </p:nvPr>
        </p:nvSpPr>
        <p:spPr/>
        <p:txBody>
          <a:bodyPr/>
          <a:lstStyle/>
          <a:p>
            <a:pPr marL="114300" indent="0">
              <a:buNone/>
            </a:pPr>
            <a:r>
              <a:rPr lang="nl-NL" dirty="0"/>
              <a:t>4 	TOEPASSINGEN</a:t>
            </a:r>
          </a:p>
          <a:p>
            <a:pPr marL="114300" indent="0">
              <a:buNone/>
            </a:pPr>
            <a:r>
              <a:rPr lang="nl-NL" dirty="0"/>
              <a:t>4.1 	De student doet voorspellingen op basis van de </a:t>
            </a:r>
            <a:r>
              <a:rPr lang="nl-NL" dirty="0" smtClean="0"/>
              <a:t/>
            </a:r>
            <a:br>
              <a:rPr lang="nl-NL" dirty="0" smtClean="0"/>
            </a:br>
            <a:r>
              <a:rPr lang="nl-NL" dirty="0" smtClean="0"/>
              <a:t>	resultaten </a:t>
            </a:r>
            <a:r>
              <a:rPr lang="nl-NL" dirty="0"/>
              <a:t>van het onderzoek.</a:t>
            </a:r>
          </a:p>
          <a:p>
            <a:pPr marL="114300" indent="0">
              <a:buNone/>
            </a:pPr>
            <a:r>
              <a:rPr lang="nl-NL" dirty="0"/>
              <a:t>4.2 	De student formuleert hypothesen voor </a:t>
            </a:r>
            <a:r>
              <a:rPr lang="nl-NL" dirty="0" smtClean="0"/>
              <a:t/>
            </a:r>
            <a:br>
              <a:rPr lang="nl-NL" dirty="0" smtClean="0"/>
            </a:br>
            <a:r>
              <a:rPr lang="nl-NL" dirty="0" smtClean="0"/>
              <a:t>	vervolgonderzoeken</a:t>
            </a:r>
            <a:r>
              <a:rPr lang="nl-NL" dirty="0"/>
              <a:t>.</a:t>
            </a:r>
          </a:p>
          <a:p>
            <a:pPr marL="114300" indent="0">
              <a:buNone/>
            </a:pPr>
            <a:r>
              <a:rPr lang="nl-NL" dirty="0"/>
              <a:t>4.3 	De student past de experimentele techniek toe op </a:t>
            </a:r>
            <a:r>
              <a:rPr lang="nl-NL" dirty="0" smtClean="0"/>
              <a:t/>
            </a:r>
            <a:br>
              <a:rPr lang="nl-NL" dirty="0" smtClean="0"/>
            </a:br>
            <a:r>
              <a:rPr lang="nl-NL" dirty="0" smtClean="0"/>
              <a:t>	nieuwe </a:t>
            </a:r>
            <a:r>
              <a:rPr lang="nl-NL" dirty="0"/>
              <a:t>problemen.</a:t>
            </a:r>
          </a:p>
          <a:p>
            <a:pPr marL="114300" indent="0">
              <a:buNone/>
            </a:pPr>
            <a:endParaRPr lang="nl-NL" dirty="0"/>
          </a:p>
        </p:txBody>
      </p:sp>
    </p:spTree>
    <p:extLst>
      <p:ext uri="{BB962C8B-B14F-4D97-AF65-F5344CB8AC3E}">
        <p14:creationId xmlns:p14="http://schemas.microsoft.com/office/powerpoint/2010/main" val="34664386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Aan de slag!</a:t>
            </a:r>
            <a:endParaRPr lang="nl-NL" dirty="0"/>
          </a:p>
        </p:txBody>
      </p:sp>
      <p:sp>
        <p:nvSpPr>
          <p:cNvPr id="5" name="Subtitel 4"/>
          <p:cNvSpPr>
            <a:spLocks noGrp="1"/>
          </p:cNvSpPr>
          <p:nvPr>
            <p:ph type="subTitle" idx="1"/>
          </p:nvPr>
        </p:nvSpPr>
        <p:spPr>
          <a:xfrm>
            <a:off x="685800" y="4572000"/>
            <a:ext cx="7543800" cy="1066800"/>
          </a:xfrm>
        </p:spPr>
        <p:txBody>
          <a:bodyPr/>
          <a:lstStyle/>
          <a:p>
            <a:r>
              <a:rPr lang="nl-NL" dirty="0"/>
              <a:t>Hoe </a:t>
            </a:r>
            <a:r>
              <a:rPr lang="nl-NL" dirty="0" err="1"/>
              <a:t>onderzoeksgericht</a:t>
            </a:r>
            <a:r>
              <a:rPr lang="nl-NL" dirty="0"/>
              <a:t> zijn onderzoeksopdrachten?</a:t>
            </a:r>
            <a:br>
              <a:rPr lang="nl-NL" dirty="0"/>
            </a:br>
            <a:r>
              <a:rPr lang="nl-NL" dirty="0"/>
              <a:t>Evaluatie van leerlingenpractica.</a:t>
            </a:r>
          </a:p>
        </p:txBody>
      </p:sp>
    </p:spTree>
    <p:extLst>
      <p:ext uri="{BB962C8B-B14F-4D97-AF65-F5344CB8AC3E}">
        <p14:creationId xmlns:p14="http://schemas.microsoft.com/office/powerpoint/2010/main" val="20667551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dirty="0" smtClean="0"/>
              <a:t>Massa en zwaartekracht</a:t>
            </a:r>
            <a:endParaRPr lang="nl-NL" dirty="0"/>
          </a:p>
        </p:txBody>
      </p:sp>
      <p:sp>
        <p:nvSpPr>
          <p:cNvPr id="4" name="Tijdelijke aanduiding voor inhoud 3"/>
          <p:cNvSpPr>
            <a:spLocks noGrp="1"/>
          </p:cNvSpPr>
          <p:nvPr>
            <p:ph sz="half" idx="1"/>
          </p:nvPr>
        </p:nvSpPr>
        <p:spPr>
          <a:xfrm>
            <a:off x="457200" y="1536700"/>
            <a:ext cx="3657600" cy="4589463"/>
          </a:xfrm>
        </p:spPr>
        <p:txBody>
          <a:bodyPr/>
          <a:lstStyle/>
          <a:p>
            <a:pPr eaLnBrk="1" hangingPunct="1">
              <a:defRPr/>
            </a:pPr>
            <a:r>
              <a:rPr lang="nl-NL" dirty="0"/>
              <a:t>1 . 0 </a:t>
            </a:r>
            <a:r>
              <a:rPr lang="nl-NL" dirty="0">
                <a:solidFill>
                  <a:schemeClr val="bg1">
                    <a:lumMod val="75000"/>
                  </a:schemeClr>
                </a:solidFill>
              </a:rPr>
              <a:t>1 2 3 4 5</a:t>
            </a:r>
          </a:p>
          <a:p>
            <a:pPr eaLnBrk="1" hangingPunct="1">
              <a:defRPr/>
            </a:pPr>
            <a:r>
              <a:rPr lang="nl-NL" dirty="0"/>
              <a:t>2 . 0 </a:t>
            </a:r>
            <a:r>
              <a:rPr lang="nl-NL" dirty="0">
                <a:solidFill>
                  <a:srgbClr val="BFBFBF"/>
                </a:solidFill>
              </a:rPr>
              <a:t>1 2 3 4 5 6</a:t>
            </a:r>
          </a:p>
          <a:p>
            <a:pPr eaLnBrk="1" hangingPunct="1">
              <a:defRPr/>
            </a:pPr>
            <a:r>
              <a:rPr lang="nl-NL" dirty="0"/>
              <a:t>3 . 0 </a:t>
            </a:r>
            <a:r>
              <a:rPr lang="nl-NL" dirty="0">
                <a:solidFill>
                  <a:srgbClr val="BFBFBF"/>
                </a:solidFill>
              </a:rPr>
              <a:t>1 2 3 4 5 6 7</a:t>
            </a:r>
          </a:p>
          <a:p>
            <a:pPr eaLnBrk="1" hangingPunct="1">
              <a:defRPr/>
            </a:pPr>
            <a:r>
              <a:rPr lang="nl-NL" dirty="0"/>
              <a:t>4 . 0 </a:t>
            </a:r>
            <a:r>
              <a:rPr lang="nl-NL" dirty="0">
                <a:solidFill>
                  <a:srgbClr val="BFBFBF"/>
                </a:solidFill>
              </a:rPr>
              <a:t>1 2 3</a:t>
            </a:r>
          </a:p>
          <a:p>
            <a:pPr eaLnBrk="1" hangingPunct="1">
              <a:defRPr/>
            </a:pPr>
            <a:endParaRPr lang="nl-NL" dirty="0"/>
          </a:p>
        </p:txBody>
      </p:sp>
      <p:pic>
        <p:nvPicPr>
          <p:cNvPr id="41987" name="Tijdelijke aanduiding voor inhoud 5"/>
          <p:cNvPicPr>
            <a:picLocks noGrp="1" noChangeAspect="1"/>
          </p:cNvPicPr>
          <p:nvPr>
            <p:ph sz="half" idx="2"/>
          </p:nvPr>
        </p:nvPicPr>
        <p:blipFill>
          <a:blip r:embed="rId3">
            <a:extLst>
              <a:ext uri="{28A0092B-C50C-407E-A947-70E740481C1C}">
                <a14:useLocalDpi xmlns:a14="http://schemas.microsoft.com/office/drawing/2010/main" val="0"/>
              </a:ext>
            </a:extLst>
          </a:blip>
          <a:srcRect l="-6461" r="-6461"/>
          <a:stretch>
            <a:fillRect/>
          </a:stretch>
        </p:blipFill>
        <p:spPr>
          <a:xfrm>
            <a:off x="4419600" y="1536700"/>
            <a:ext cx="3657600" cy="4589463"/>
          </a:xfrm>
        </p:spPr>
      </p:pic>
    </p:spTree>
    <p:extLst>
      <p:ext uri="{BB962C8B-B14F-4D97-AF65-F5344CB8AC3E}">
        <p14:creationId xmlns:p14="http://schemas.microsoft.com/office/powerpoint/2010/main" val="36878886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a:t>
            </a:r>
            <a:endParaRPr lang="nl-NL" dirty="0"/>
          </a:p>
        </p:txBody>
      </p:sp>
      <p:sp>
        <p:nvSpPr>
          <p:cNvPr id="3" name="Tijdelijke aanduiding voor inhoud 2"/>
          <p:cNvSpPr>
            <a:spLocks noGrp="1"/>
          </p:cNvSpPr>
          <p:nvPr>
            <p:ph idx="1"/>
          </p:nvPr>
        </p:nvSpPr>
        <p:spPr/>
        <p:txBody>
          <a:bodyPr/>
          <a:lstStyle/>
          <a:p>
            <a:r>
              <a:rPr lang="nl-NL" dirty="0" smtClean="0"/>
              <a:t>Situering</a:t>
            </a:r>
          </a:p>
          <a:p>
            <a:pPr lvl="1"/>
            <a:r>
              <a:rPr lang="nl-NL" dirty="0" smtClean="0"/>
              <a:t>Hoe </a:t>
            </a:r>
            <a:r>
              <a:rPr lang="nl-NL" dirty="0" err="1" smtClean="0"/>
              <a:t>onderzoeksgericht</a:t>
            </a:r>
            <a:r>
              <a:rPr lang="nl-NL" dirty="0" smtClean="0"/>
              <a:t> zijn onderzoeksopdrachten?</a:t>
            </a:r>
          </a:p>
          <a:p>
            <a:r>
              <a:rPr lang="nl-NL" dirty="0" smtClean="0"/>
              <a:t>Op zoek naar een meetinstrument</a:t>
            </a:r>
          </a:p>
          <a:p>
            <a:pPr lvl="1"/>
            <a:r>
              <a:rPr lang="nl-NL" dirty="0" err="1" smtClean="0"/>
              <a:t>Laboratory</a:t>
            </a:r>
            <a:r>
              <a:rPr lang="nl-NL" dirty="0" smtClean="0"/>
              <a:t> </a:t>
            </a:r>
            <a:r>
              <a:rPr lang="nl-NL" dirty="0" err="1" smtClean="0"/>
              <a:t>Structure</a:t>
            </a:r>
            <a:r>
              <a:rPr lang="nl-NL" dirty="0" smtClean="0"/>
              <a:t> </a:t>
            </a:r>
            <a:r>
              <a:rPr lang="nl-NL" dirty="0" err="1" smtClean="0"/>
              <a:t>and</a:t>
            </a:r>
            <a:r>
              <a:rPr lang="nl-NL" dirty="0" smtClean="0"/>
              <a:t> </a:t>
            </a:r>
            <a:r>
              <a:rPr lang="nl-NL" dirty="0" err="1" smtClean="0"/>
              <a:t>Task</a:t>
            </a:r>
            <a:r>
              <a:rPr lang="nl-NL" dirty="0" smtClean="0"/>
              <a:t> Analysis Inventory (LAI)</a:t>
            </a:r>
          </a:p>
          <a:p>
            <a:r>
              <a:rPr lang="nl-NL" dirty="0" smtClean="0"/>
              <a:t>Aan de slag!</a:t>
            </a:r>
          </a:p>
          <a:p>
            <a:r>
              <a:rPr lang="nl-NL" dirty="0" smtClean="0"/>
              <a:t>Evaluatie van leerlingen</a:t>
            </a:r>
            <a:r>
              <a:rPr lang="nl-NL" b="1" dirty="0" smtClean="0"/>
              <a:t>practica</a:t>
            </a:r>
          </a:p>
          <a:p>
            <a:r>
              <a:rPr lang="nl-NL" dirty="0" smtClean="0"/>
              <a:t>Evaluatie van </a:t>
            </a:r>
            <a:r>
              <a:rPr lang="nl-NL" b="1" dirty="0" smtClean="0"/>
              <a:t>leerlingen</a:t>
            </a:r>
            <a:r>
              <a:rPr lang="nl-NL" dirty="0" smtClean="0"/>
              <a:t>practica</a:t>
            </a:r>
          </a:p>
        </p:txBody>
      </p:sp>
    </p:spTree>
    <p:extLst>
      <p:ext uri="{BB962C8B-B14F-4D97-AF65-F5344CB8AC3E}">
        <p14:creationId xmlns:p14="http://schemas.microsoft.com/office/powerpoint/2010/main" val="16953662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t>Massa en zwaartekracht</a:t>
            </a:r>
          </a:p>
        </p:txBody>
      </p:sp>
      <p:sp>
        <p:nvSpPr>
          <p:cNvPr id="44034" name="Tijdelijke aanduiding voor inhoud 2"/>
          <p:cNvSpPr>
            <a:spLocks noGrp="1"/>
          </p:cNvSpPr>
          <p:nvPr>
            <p:ph sz="half" idx="1"/>
          </p:nvPr>
        </p:nvSpPr>
        <p:spPr>
          <a:xfrm>
            <a:off x="457200" y="1536700"/>
            <a:ext cx="3657600" cy="4589463"/>
          </a:xfrm>
        </p:spPr>
        <p:txBody>
          <a:bodyPr/>
          <a:lstStyle/>
          <a:p>
            <a:pPr eaLnBrk="1" hangingPunct="1"/>
            <a:r>
              <a:rPr lang="nl-NL">
                <a:latin typeface="Calibri" charset="0"/>
              </a:rPr>
              <a:t>1 . 0 </a:t>
            </a:r>
            <a:r>
              <a:rPr lang="nl-NL">
                <a:solidFill>
                  <a:srgbClr val="BFBFBF"/>
                </a:solidFill>
                <a:latin typeface="Calibri" charset="0"/>
              </a:rPr>
              <a:t>1 2 3 4 5</a:t>
            </a:r>
          </a:p>
          <a:p>
            <a:pPr eaLnBrk="1" hangingPunct="1"/>
            <a:r>
              <a:rPr lang="nl-NL">
                <a:latin typeface="Calibri" charset="0"/>
              </a:rPr>
              <a:t>2 . 0 1 2 3 4 </a:t>
            </a:r>
            <a:r>
              <a:rPr lang="nl-NL">
                <a:solidFill>
                  <a:srgbClr val="BFBFBF"/>
                </a:solidFill>
                <a:latin typeface="Calibri" charset="0"/>
              </a:rPr>
              <a:t>5 6</a:t>
            </a:r>
          </a:p>
          <a:p>
            <a:pPr eaLnBrk="1" hangingPunct="1"/>
            <a:r>
              <a:rPr lang="nl-NL">
                <a:latin typeface="Calibri" charset="0"/>
              </a:rPr>
              <a:t>3 . 0 1 2 </a:t>
            </a:r>
            <a:r>
              <a:rPr lang="nl-NL">
                <a:solidFill>
                  <a:srgbClr val="BFBFBF"/>
                </a:solidFill>
                <a:latin typeface="Calibri" charset="0"/>
              </a:rPr>
              <a:t>3 4 5 6 7</a:t>
            </a:r>
          </a:p>
          <a:p>
            <a:pPr eaLnBrk="1" hangingPunct="1"/>
            <a:r>
              <a:rPr lang="nl-NL">
                <a:latin typeface="Calibri" charset="0"/>
              </a:rPr>
              <a:t>4 . 0 </a:t>
            </a:r>
            <a:r>
              <a:rPr lang="nl-NL">
                <a:solidFill>
                  <a:srgbClr val="BFBFBF"/>
                </a:solidFill>
                <a:latin typeface="Calibri" charset="0"/>
              </a:rPr>
              <a:t>1 2 3</a:t>
            </a:r>
          </a:p>
          <a:p>
            <a:pPr eaLnBrk="1" hangingPunct="1"/>
            <a:endParaRPr lang="nl-NL">
              <a:latin typeface="Calibri" charset="0"/>
            </a:endParaRPr>
          </a:p>
        </p:txBody>
      </p:sp>
      <p:pic>
        <p:nvPicPr>
          <p:cNvPr id="44035" name="Tijdelijke aanduiding voor inhoud 4"/>
          <p:cNvPicPr>
            <a:picLocks noGrp="1" noChangeAspect="1"/>
          </p:cNvPicPr>
          <p:nvPr>
            <p:ph sz="half" idx="2"/>
          </p:nvPr>
        </p:nvPicPr>
        <p:blipFill>
          <a:blip r:embed="rId3">
            <a:extLst>
              <a:ext uri="{28A0092B-C50C-407E-A947-70E740481C1C}">
                <a14:useLocalDpi xmlns:a14="http://schemas.microsoft.com/office/drawing/2010/main" val="0"/>
              </a:ext>
            </a:extLst>
          </a:blip>
          <a:srcRect l="-6290" r="-6290"/>
          <a:stretch>
            <a:fillRect/>
          </a:stretch>
        </p:blipFill>
        <p:spPr>
          <a:xfrm>
            <a:off x="4419600" y="1536700"/>
            <a:ext cx="3657600" cy="4589463"/>
          </a:xfrm>
        </p:spPr>
      </p:pic>
    </p:spTree>
    <p:extLst>
      <p:ext uri="{BB962C8B-B14F-4D97-AF65-F5344CB8AC3E}">
        <p14:creationId xmlns:p14="http://schemas.microsoft.com/office/powerpoint/2010/main" val="18861307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t>Massa en zwaartekracht</a:t>
            </a:r>
          </a:p>
        </p:txBody>
      </p:sp>
      <p:sp>
        <p:nvSpPr>
          <p:cNvPr id="3" name="Tijdelijke aanduiding voor inhoud 2"/>
          <p:cNvSpPr>
            <a:spLocks noGrp="1"/>
          </p:cNvSpPr>
          <p:nvPr>
            <p:ph sz="half" idx="1"/>
          </p:nvPr>
        </p:nvSpPr>
        <p:spPr>
          <a:xfrm>
            <a:off x="457200" y="1536700"/>
            <a:ext cx="3657600" cy="4589463"/>
          </a:xfrm>
        </p:spPr>
        <p:txBody>
          <a:bodyPr/>
          <a:lstStyle/>
          <a:p>
            <a:pPr eaLnBrk="1" hangingPunct="1">
              <a:defRPr/>
            </a:pPr>
            <a:r>
              <a:rPr lang="nl-NL" dirty="0"/>
              <a:t>1 . 0 </a:t>
            </a:r>
            <a:r>
              <a:rPr lang="nl-NL" dirty="0">
                <a:solidFill>
                  <a:schemeClr val="bg1">
                    <a:lumMod val="75000"/>
                  </a:schemeClr>
                </a:solidFill>
              </a:rPr>
              <a:t>1 2 3 4 5</a:t>
            </a:r>
          </a:p>
          <a:p>
            <a:pPr eaLnBrk="1" hangingPunct="1">
              <a:defRPr/>
            </a:pPr>
            <a:r>
              <a:rPr lang="nl-NL" dirty="0"/>
              <a:t>2 . 0 </a:t>
            </a:r>
            <a:r>
              <a:rPr lang="nl-NL" dirty="0">
                <a:solidFill>
                  <a:srgbClr val="BFBFBF"/>
                </a:solidFill>
              </a:rPr>
              <a:t>1 2 3 4 5 6</a:t>
            </a:r>
          </a:p>
          <a:p>
            <a:pPr eaLnBrk="1" hangingPunct="1">
              <a:defRPr/>
            </a:pPr>
            <a:r>
              <a:rPr lang="nl-NL" dirty="0"/>
              <a:t>3 . 0 </a:t>
            </a:r>
            <a:r>
              <a:rPr lang="nl-NL" dirty="0">
                <a:solidFill>
                  <a:srgbClr val="BFBFBF"/>
                </a:solidFill>
              </a:rPr>
              <a:t>1 2 3 4 5 6 7</a:t>
            </a:r>
          </a:p>
          <a:p>
            <a:pPr eaLnBrk="1" hangingPunct="1">
              <a:defRPr/>
            </a:pPr>
            <a:r>
              <a:rPr lang="nl-NL" dirty="0"/>
              <a:t>4 . 0 </a:t>
            </a:r>
            <a:r>
              <a:rPr lang="nl-NL" dirty="0">
                <a:solidFill>
                  <a:srgbClr val="BFBFBF"/>
                </a:solidFill>
              </a:rPr>
              <a:t>1 2 3</a:t>
            </a:r>
          </a:p>
          <a:p>
            <a:pPr eaLnBrk="1" hangingPunct="1">
              <a:defRPr/>
            </a:pPr>
            <a:endParaRPr lang="nl-NL" dirty="0"/>
          </a:p>
        </p:txBody>
      </p:sp>
      <p:pic>
        <p:nvPicPr>
          <p:cNvPr id="46083" name="Tijdelijke aanduiding voor inhoud 4"/>
          <p:cNvPicPr>
            <a:picLocks noGrp="1" noChangeAspect="1"/>
          </p:cNvPicPr>
          <p:nvPr>
            <p:ph sz="half" idx="2"/>
          </p:nvPr>
        </p:nvPicPr>
        <p:blipFill>
          <a:blip r:embed="rId3">
            <a:extLst>
              <a:ext uri="{28A0092B-C50C-407E-A947-70E740481C1C}">
                <a14:useLocalDpi xmlns:a14="http://schemas.microsoft.com/office/drawing/2010/main" val="0"/>
              </a:ext>
            </a:extLst>
          </a:blip>
          <a:srcRect l="-7045" r="-7045"/>
          <a:stretch>
            <a:fillRect/>
          </a:stretch>
        </p:blipFill>
        <p:spPr>
          <a:xfrm>
            <a:off x="4419600" y="1536700"/>
            <a:ext cx="3657600" cy="4589463"/>
          </a:xfrm>
        </p:spPr>
      </p:pic>
    </p:spTree>
    <p:extLst>
      <p:ext uri="{BB962C8B-B14F-4D97-AF65-F5344CB8AC3E}">
        <p14:creationId xmlns:p14="http://schemas.microsoft.com/office/powerpoint/2010/main" val="16532039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t>Massa en zwaartekracht</a:t>
            </a:r>
          </a:p>
        </p:txBody>
      </p:sp>
      <p:sp>
        <p:nvSpPr>
          <p:cNvPr id="48130" name="Tijdelijke aanduiding voor inhoud 2"/>
          <p:cNvSpPr>
            <a:spLocks noGrp="1"/>
          </p:cNvSpPr>
          <p:nvPr>
            <p:ph sz="half" idx="1"/>
          </p:nvPr>
        </p:nvSpPr>
        <p:spPr>
          <a:xfrm>
            <a:off x="457200" y="1536700"/>
            <a:ext cx="3657600" cy="4589463"/>
          </a:xfrm>
        </p:spPr>
        <p:txBody>
          <a:bodyPr/>
          <a:lstStyle/>
          <a:p>
            <a:pPr eaLnBrk="1" hangingPunct="1"/>
            <a:r>
              <a:rPr lang="nl-NL">
                <a:latin typeface="Calibri" charset="0"/>
              </a:rPr>
              <a:t>1 . 0 </a:t>
            </a:r>
            <a:r>
              <a:rPr lang="nl-NL">
                <a:solidFill>
                  <a:srgbClr val="BFBFBF"/>
                </a:solidFill>
                <a:latin typeface="Calibri" charset="0"/>
              </a:rPr>
              <a:t>1 2 3 4 5</a:t>
            </a:r>
          </a:p>
          <a:p>
            <a:pPr eaLnBrk="1" hangingPunct="1"/>
            <a:r>
              <a:rPr lang="nl-NL">
                <a:latin typeface="Calibri" charset="0"/>
              </a:rPr>
              <a:t>2 . 0 1 2 3 4 </a:t>
            </a:r>
            <a:r>
              <a:rPr lang="nl-NL">
                <a:solidFill>
                  <a:srgbClr val="BFBFBF"/>
                </a:solidFill>
                <a:latin typeface="Calibri" charset="0"/>
              </a:rPr>
              <a:t>5 6</a:t>
            </a:r>
          </a:p>
          <a:p>
            <a:pPr eaLnBrk="1" hangingPunct="1"/>
            <a:r>
              <a:rPr lang="nl-NL">
                <a:latin typeface="Calibri" charset="0"/>
              </a:rPr>
              <a:t>3 . 0 1 2 3 </a:t>
            </a:r>
            <a:r>
              <a:rPr lang="nl-NL">
                <a:solidFill>
                  <a:srgbClr val="BFBFBF"/>
                </a:solidFill>
                <a:latin typeface="Calibri" charset="0"/>
              </a:rPr>
              <a:t>4 5 6 7</a:t>
            </a:r>
          </a:p>
          <a:p>
            <a:pPr eaLnBrk="1" hangingPunct="1"/>
            <a:r>
              <a:rPr lang="nl-NL">
                <a:latin typeface="Calibri" charset="0"/>
              </a:rPr>
              <a:t>4 . 0 </a:t>
            </a:r>
            <a:r>
              <a:rPr lang="nl-NL">
                <a:solidFill>
                  <a:srgbClr val="BFBFBF"/>
                </a:solidFill>
                <a:latin typeface="Calibri" charset="0"/>
              </a:rPr>
              <a:t>1 2 3</a:t>
            </a:r>
          </a:p>
          <a:p>
            <a:pPr eaLnBrk="1" hangingPunct="1"/>
            <a:endParaRPr lang="nl-NL">
              <a:latin typeface="Calibri" charset="0"/>
            </a:endParaRPr>
          </a:p>
        </p:txBody>
      </p:sp>
      <p:pic>
        <p:nvPicPr>
          <p:cNvPr id="48131" name="Tijdelijke aanduiding voor inhoud 4"/>
          <p:cNvPicPr>
            <a:picLocks noGrp="1" noChangeAspect="1"/>
          </p:cNvPicPr>
          <p:nvPr>
            <p:ph sz="half" idx="2"/>
          </p:nvPr>
        </p:nvPicPr>
        <p:blipFill>
          <a:blip r:embed="rId3">
            <a:extLst>
              <a:ext uri="{28A0092B-C50C-407E-A947-70E740481C1C}">
                <a14:useLocalDpi xmlns:a14="http://schemas.microsoft.com/office/drawing/2010/main" val="0"/>
              </a:ext>
            </a:extLst>
          </a:blip>
          <a:srcRect l="-6441" r="-6441"/>
          <a:stretch>
            <a:fillRect/>
          </a:stretch>
        </p:blipFill>
        <p:spPr>
          <a:xfrm>
            <a:off x="4419600" y="1536700"/>
            <a:ext cx="3657600" cy="4589463"/>
          </a:xfrm>
        </p:spPr>
      </p:pic>
    </p:spTree>
    <p:extLst>
      <p:ext uri="{BB962C8B-B14F-4D97-AF65-F5344CB8AC3E}">
        <p14:creationId xmlns:p14="http://schemas.microsoft.com/office/powerpoint/2010/main" val="41971106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t>Massa en zwaartekracht</a:t>
            </a:r>
          </a:p>
        </p:txBody>
      </p:sp>
      <p:sp>
        <p:nvSpPr>
          <p:cNvPr id="50178" name="Tijdelijke aanduiding voor inhoud 2"/>
          <p:cNvSpPr>
            <a:spLocks noGrp="1"/>
          </p:cNvSpPr>
          <p:nvPr>
            <p:ph sz="half" idx="1"/>
          </p:nvPr>
        </p:nvSpPr>
        <p:spPr>
          <a:xfrm>
            <a:off x="457200" y="1536700"/>
            <a:ext cx="3657600" cy="4589463"/>
          </a:xfrm>
        </p:spPr>
        <p:txBody>
          <a:bodyPr/>
          <a:lstStyle/>
          <a:p>
            <a:pPr eaLnBrk="1" hangingPunct="1"/>
            <a:r>
              <a:rPr lang="nl-NL">
                <a:latin typeface="Calibri" charset="0"/>
              </a:rPr>
              <a:t>1 . 0 </a:t>
            </a:r>
            <a:r>
              <a:rPr lang="nl-NL">
                <a:solidFill>
                  <a:srgbClr val="BFBFBF"/>
                </a:solidFill>
                <a:latin typeface="Calibri" charset="0"/>
              </a:rPr>
              <a:t>1 2 3 4 5</a:t>
            </a:r>
          </a:p>
          <a:p>
            <a:pPr eaLnBrk="1" hangingPunct="1"/>
            <a:r>
              <a:rPr lang="nl-NL">
                <a:latin typeface="Calibri" charset="0"/>
              </a:rPr>
              <a:t>2 . 0 1 2 3 4 </a:t>
            </a:r>
            <a:r>
              <a:rPr lang="nl-NL">
                <a:solidFill>
                  <a:srgbClr val="BFBFBF"/>
                </a:solidFill>
                <a:latin typeface="Calibri" charset="0"/>
              </a:rPr>
              <a:t>5 6</a:t>
            </a:r>
          </a:p>
          <a:p>
            <a:pPr eaLnBrk="1" hangingPunct="1"/>
            <a:r>
              <a:rPr lang="nl-NL">
                <a:latin typeface="Calibri" charset="0"/>
              </a:rPr>
              <a:t>3 . 0 1 </a:t>
            </a:r>
            <a:r>
              <a:rPr lang="nl-NL">
                <a:solidFill>
                  <a:srgbClr val="BFBFBF"/>
                </a:solidFill>
                <a:latin typeface="Calibri" charset="0"/>
              </a:rPr>
              <a:t>2 3 4 5 6 7</a:t>
            </a:r>
          </a:p>
          <a:p>
            <a:pPr eaLnBrk="1" hangingPunct="1"/>
            <a:r>
              <a:rPr lang="nl-NL">
                <a:latin typeface="Calibri" charset="0"/>
              </a:rPr>
              <a:t>4 . 0 </a:t>
            </a:r>
            <a:r>
              <a:rPr lang="nl-NL">
                <a:solidFill>
                  <a:srgbClr val="BFBFBF"/>
                </a:solidFill>
                <a:latin typeface="Calibri" charset="0"/>
              </a:rPr>
              <a:t>1 2 3</a:t>
            </a:r>
          </a:p>
        </p:txBody>
      </p:sp>
      <p:pic>
        <p:nvPicPr>
          <p:cNvPr id="50179" name="Tijdelijke aanduiding voor inhoud 4"/>
          <p:cNvPicPr>
            <a:picLocks noGrp="1" noChangeAspect="1"/>
          </p:cNvPicPr>
          <p:nvPr>
            <p:ph sz="half" idx="2"/>
          </p:nvPr>
        </p:nvPicPr>
        <p:blipFill>
          <a:blip r:embed="rId3">
            <a:extLst>
              <a:ext uri="{28A0092B-C50C-407E-A947-70E740481C1C}">
                <a14:useLocalDpi xmlns:a14="http://schemas.microsoft.com/office/drawing/2010/main" val="0"/>
              </a:ext>
            </a:extLst>
          </a:blip>
          <a:srcRect l="-6831" r="-6831"/>
          <a:stretch>
            <a:fillRect/>
          </a:stretch>
        </p:blipFill>
        <p:spPr>
          <a:xfrm>
            <a:off x="4419600" y="1536700"/>
            <a:ext cx="3657600" cy="4589463"/>
          </a:xfrm>
        </p:spPr>
      </p:pic>
    </p:spTree>
    <p:extLst>
      <p:ext uri="{BB962C8B-B14F-4D97-AF65-F5344CB8AC3E}">
        <p14:creationId xmlns:p14="http://schemas.microsoft.com/office/powerpoint/2010/main" val="122092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dirty="0" smtClean="0"/>
              <a:t>(massa)dichtheid</a:t>
            </a:r>
            <a:endParaRPr lang="nl-NL" dirty="0"/>
          </a:p>
        </p:txBody>
      </p:sp>
      <p:sp>
        <p:nvSpPr>
          <p:cNvPr id="4" name="Tijdelijke aanduiding voor inhoud 3"/>
          <p:cNvSpPr>
            <a:spLocks noGrp="1"/>
          </p:cNvSpPr>
          <p:nvPr>
            <p:ph sz="half" idx="1"/>
          </p:nvPr>
        </p:nvSpPr>
        <p:spPr>
          <a:xfrm>
            <a:off x="457200" y="1536700"/>
            <a:ext cx="3657600" cy="4589463"/>
          </a:xfrm>
        </p:spPr>
        <p:txBody>
          <a:bodyPr/>
          <a:lstStyle/>
          <a:p>
            <a:pPr eaLnBrk="1" hangingPunct="1">
              <a:defRPr/>
            </a:pPr>
            <a:r>
              <a:rPr lang="nl-NL" dirty="0"/>
              <a:t>1 . 0 </a:t>
            </a:r>
            <a:r>
              <a:rPr lang="nl-NL" dirty="0">
                <a:solidFill>
                  <a:schemeClr val="bg1">
                    <a:lumMod val="75000"/>
                  </a:schemeClr>
                </a:solidFill>
              </a:rPr>
              <a:t>1 2 3 4 5</a:t>
            </a:r>
          </a:p>
          <a:p>
            <a:pPr eaLnBrk="1" hangingPunct="1">
              <a:defRPr/>
            </a:pPr>
            <a:r>
              <a:rPr lang="nl-NL" dirty="0"/>
              <a:t>2 . 0 1 2 3 </a:t>
            </a:r>
            <a:r>
              <a:rPr lang="nl-NL" dirty="0">
                <a:solidFill>
                  <a:srgbClr val="BFBFBF"/>
                </a:solidFill>
              </a:rPr>
              <a:t>4 5 6</a:t>
            </a:r>
          </a:p>
          <a:p>
            <a:pPr eaLnBrk="1" hangingPunct="1">
              <a:defRPr/>
            </a:pPr>
            <a:r>
              <a:rPr lang="nl-NL" dirty="0"/>
              <a:t>3 . </a:t>
            </a:r>
            <a:r>
              <a:rPr lang="nl-NL" dirty="0">
                <a:solidFill>
                  <a:srgbClr val="2F2B20"/>
                </a:solidFill>
              </a:rPr>
              <a:t>0 1 2 </a:t>
            </a:r>
            <a:r>
              <a:rPr lang="nl-NL" dirty="0">
                <a:solidFill>
                  <a:srgbClr val="BFBFBF"/>
                </a:solidFill>
              </a:rPr>
              <a:t>3 4 5 6 7</a:t>
            </a:r>
          </a:p>
          <a:p>
            <a:pPr eaLnBrk="1" hangingPunct="1">
              <a:defRPr/>
            </a:pPr>
            <a:r>
              <a:rPr lang="nl-NL" dirty="0"/>
              <a:t>4 . 0 </a:t>
            </a:r>
            <a:r>
              <a:rPr lang="nl-NL" dirty="0">
                <a:solidFill>
                  <a:srgbClr val="BFBFBF"/>
                </a:solidFill>
              </a:rPr>
              <a:t>1 2 3</a:t>
            </a:r>
          </a:p>
          <a:p>
            <a:pPr eaLnBrk="1" hangingPunct="1">
              <a:defRPr/>
            </a:pPr>
            <a:endParaRPr lang="nl-NL" dirty="0"/>
          </a:p>
        </p:txBody>
      </p:sp>
      <p:pic>
        <p:nvPicPr>
          <p:cNvPr id="52227" name="Tijdelijke aanduiding voor inhoud 5"/>
          <p:cNvPicPr>
            <a:picLocks noGrp="1" noChangeAspect="1"/>
          </p:cNvPicPr>
          <p:nvPr>
            <p:ph sz="half" idx="2"/>
          </p:nvPr>
        </p:nvPicPr>
        <p:blipFill>
          <a:blip r:embed="rId3">
            <a:extLst>
              <a:ext uri="{28A0092B-C50C-407E-A947-70E740481C1C}">
                <a14:useLocalDpi xmlns:a14="http://schemas.microsoft.com/office/drawing/2010/main" val="0"/>
              </a:ext>
            </a:extLst>
          </a:blip>
          <a:srcRect l="-6461" r="-6461"/>
          <a:stretch>
            <a:fillRect/>
          </a:stretch>
        </p:blipFill>
        <p:spPr>
          <a:xfrm>
            <a:off x="4419600" y="1536700"/>
            <a:ext cx="3657600" cy="4589463"/>
          </a:xfrm>
        </p:spPr>
      </p:pic>
    </p:spTree>
    <p:extLst>
      <p:ext uri="{BB962C8B-B14F-4D97-AF65-F5344CB8AC3E}">
        <p14:creationId xmlns:p14="http://schemas.microsoft.com/office/powerpoint/2010/main" val="11596711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t>(massa)dichtheid</a:t>
            </a:r>
          </a:p>
        </p:txBody>
      </p:sp>
      <p:sp>
        <p:nvSpPr>
          <p:cNvPr id="3" name="Tijdelijke aanduiding voor inhoud 2"/>
          <p:cNvSpPr>
            <a:spLocks noGrp="1"/>
          </p:cNvSpPr>
          <p:nvPr>
            <p:ph sz="half" idx="1"/>
          </p:nvPr>
        </p:nvSpPr>
        <p:spPr>
          <a:xfrm>
            <a:off x="457200" y="1536700"/>
            <a:ext cx="3657600" cy="4589463"/>
          </a:xfrm>
        </p:spPr>
        <p:txBody>
          <a:bodyPr/>
          <a:lstStyle/>
          <a:p>
            <a:pPr eaLnBrk="1" hangingPunct="1">
              <a:defRPr/>
            </a:pPr>
            <a:r>
              <a:rPr lang="nl-NL" dirty="0"/>
              <a:t>1 . 0 </a:t>
            </a:r>
            <a:r>
              <a:rPr lang="nl-NL" dirty="0">
                <a:solidFill>
                  <a:schemeClr val="bg1">
                    <a:lumMod val="75000"/>
                  </a:schemeClr>
                </a:solidFill>
              </a:rPr>
              <a:t>1 2 3 4 5</a:t>
            </a:r>
          </a:p>
          <a:p>
            <a:pPr eaLnBrk="1" hangingPunct="1">
              <a:defRPr/>
            </a:pPr>
            <a:r>
              <a:rPr lang="nl-NL" dirty="0"/>
              <a:t>2 . 0 1 2 3 </a:t>
            </a:r>
            <a:r>
              <a:rPr lang="nl-NL" dirty="0">
                <a:solidFill>
                  <a:srgbClr val="BFBFBF"/>
                </a:solidFill>
              </a:rPr>
              <a:t>4 5 6</a:t>
            </a:r>
          </a:p>
          <a:p>
            <a:pPr eaLnBrk="1" hangingPunct="1">
              <a:defRPr/>
            </a:pPr>
            <a:r>
              <a:rPr lang="nl-NL" dirty="0"/>
              <a:t>3 . </a:t>
            </a:r>
            <a:r>
              <a:rPr lang="nl-NL" dirty="0">
                <a:solidFill>
                  <a:srgbClr val="2F2B20"/>
                </a:solidFill>
              </a:rPr>
              <a:t>0 1 2 </a:t>
            </a:r>
            <a:r>
              <a:rPr lang="nl-NL" dirty="0">
                <a:solidFill>
                  <a:srgbClr val="BFBFBF"/>
                </a:solidFill>
              </a:rPr>
              <a:t>3 4 5 6 7</a:t>
            </a:r>
          </a:p>
          <a:p>
            <a:pPr eaLnBrk="1" hangingPunct="1">
              <a:defRPr/>
            </a:pPr>
            <a:r>
              <a:rPr lang="nl-NL" dirty="0"/>
              <a:t>4 . 0 </a:t>
            </a:r>
            <a:r>
              <a:rPr lang="nl-NL" dirty="0">
                <a:solidFill>
                  <a:srgbClr val="BFBFBF"/>
                </a:solidFill>
              </a:rPr>
              <a:t>1 2 3</a:t>
            </a:r>
          </a:p>
          <a:p>
            <a:pPr eaLnBrk="1" hangingPunct="1">
              <a:defRPr/>
            </a:pPr>
            <a:endParaRPr lang="nl-NL" dirty="0"/>
          </a:p>
        </p:txBody>
      </p:sp>
      <p:pic>
        <p:nvPicPr>
          <p:cNvPr id="54275" name="Tijdelijke aanduiding voor inhoud 4"/>
          <p:cNvPicPr>
            <a:picLocks noGrp="1" noChangeAspect="1"/>
          </p:cNvPicPr>
          <p:nvPr>
            <p:ph sz="half" idx="2"/>
          </p:nvPr>
        </p:nvPicPr>
        <p:blipFill>
          <a:blip r:embed="rId3">
            <a:extLst>
              <a:ext uri="{28A0092B-C50C-407E-A947-70E740481C1C}">
                <a14:useLocalDpi xmlns:a14="http://schemas.microsoft.com/office/drawing/2010/main" val="0"/>
              </a:ext>
            </a:extLst>
          </a:blip>
          <a:srcRect l="-6290" r="-6290"/>
          <a:stretch>
            <a:fillRect/>
          </a:stretch>
        </p:blipFill>
        <p:spPr>
          <a:xfrm>
            <a:off x="4419600" y="1536700"/>
            <a:ext cx="3657600" cy="4589463"/>
          </a:xfrm>
        </p:spPr>
      </p:pic>
    </p:spTree>
    <p:extLst>
      <p:ext uri="{BB962C8B-B14F-4D97-AF65-F5344CB8AC3E}">
        <p14:creationId xmlns:p14="http://schemas.microsoft.com/office/powerpoint/2010/main" val="22163472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t>(massa)dichtheid</a:t>
            </a:r>
          </a:p>
        </p:txBody>
      </p:sp>
      <p:sp>
        <p:nvSpPr>
          <p:cNvPr id="3" name="Tijdelijke aanduiding voor inhoud 2"/>
          <p:cNvSpPr>
            <a:spLocks noGrp="1"/>
          </p:cNvSpPr>
          <p:nvPr>
            <p:ph sz="half" idx="1"/>
          </p:nvPr>
        </p:nvSpPr>
        <p:spPr>
          <a:xfrm>
            <a:off x="457200" y="1536700"/>
            <a:ext cx="3657600" cy="4589463"/>
          </a:xfrm>
        </p:spPr>
        <p:txBody>
          <a:bodyPr/>
          <a:lstStyle/>
          <a:p>
            <a:pPr eaLnBrk="1" hangingPunct="1">
              <a:defRPr/>
            </a:pPr>
            <a:r>
              <a:rPr lang="nl-NL" dirty="0"/>
              <a:t>1 . 0 </a:t>
            </a:r>
            <a:r>
              <a:rPr lang="nl-NL" dirty="0">
                <a:solidFill>
                  <a:schemeClr val="bg1">
                    <a:lumMod val="75000"/>
                  </a:schemeClr>
                </a:solidFill>
              </a:rPr>
              <a:t>1 2 3 4 5</a:t>
            </a:r>
          </a:p>
          <a:p>
            <a:pPr eaLnBrk="1" hangingPunct="1">
              <a:defRPr/>
            </a:pPr>
            <a:r>
              <a:rPr lang="nl-NL" dirty="0"/>
              <a:t>2 . </a:t>
            </a:r>
            <a:r>
              <a:rPr lang="nl-NL" dirty="0">
                <a:solidFill>
                  <a:srgbClr val="2F2B20"/>
                </a:solidFill>
              </a:rPr>
              <a:t>0 1 2 3 4 </a:t>
            </a:r>
            <a:r>
              <a:rPr lang="nl-NL" dirty="0">
                <a:solidFill>
                  <a:srgbClr val="BFBFBF"/>
                </a:solidFill>
              </a:rPr>
              <a:t>5 6</a:t>
            </a:r>
          </a:p>
          <a:p>
            <a:pPr eaLnBrk="1" hangingPunct="1">
              <a:defRPr/>
            </a:pPr>
            <a:r>
              <a:rPr lang="nl-NL" dirty="0"/>
              <a:t>3 . </a:t>
            </a:r>
            <a:r>
              <a:rPr lang="nl-NL" dirty="0">
                <a:solidFill>
                  <a:srgbClr val="2F2B20"/>
                </a:solidFill>
              </a:rPr>
              <a:t>0 1 2 </a:t>
            </a:r>
            <a:r>
              <a:rPr lang="nl-NL" dirty="0">
                <a:solidFill>
                  <a:srgbClr val="BFBFBF"/>
                </a:solidFill>
              </a:rPr>
              <a:t>3 4 5 6 7</a:t>
            </a:r>
          </a:p>
          <a:p>
            <a:pPr eaLnBrk="1" hangingPunct="1">
              <a:defRPr/>
            </a:pPr>
            <a:r>
              <a:rPr lang="nl-NL" dirty="0"/>
              <a:t>4 . 0 </a:t>
            </a:r>
            <a:r>
              <a:rPr lang="nl-NL" dirty="0">
                <a:solidFill>
                  <a:srgbClr val="BFBFBF"/>
                </a:solidFill>
              </a:rPr>
              <a:t>1 2 3</a:t>
            </a:r>
          </a:p>
          <a:p>
            <a:pPr eaLnBrk="1" hangingPunct="1">
              <a:defRPr/>
            </a:pPr>
            <a:endParaRPr lang="nl-NL" dirty="0"/>
          </a:p>
        </p:txBody>
      </p:sp>
      <p:pic>
        <p:nvPicPr>
          <p:cNvPr id="56323" name="Tijdelijke aanduiding voor inhoud 4"/>
          <p:cNvPicPr>
            <a:picLocks noGrp="1" noChangeAspect="1"/>
          </p:cNvPicPr>
          <p:nvPr>
            <p:ph sz="half" idx="2"/>
          </p:nvPr>
        </p:nvPicPr>
        <p:blipFill>
          <a:blip r:embed="rId3">
            <a:extLst>
              <a:ext uri="{28A0092B-C50C-407E-A947-70E740481C1C}">
                <a14:useLocalDpi xmlns:a14="http://schemas.microsoft.com/office/drawing/2010/main" val="0"/>
              </a:ext>
            </a:extLst>
          </a:blip>
          <a:srcRect l="-7045" r="-7045"/>
          <a:stretch>
            <a:fillRect/>
          </a:stretch>
        </p:blipFill>
        <p:spPr>
          <a:xfrm>
            <a:off x="4419600" y="1536700"/>
            <a:ext cx="3657600" cy="4589463"/>
          </a:xfrm>
        </p:spPr>
      </p:pic>
    </p:spTree>
    <p:extLst>
      <p:ext uri="{BB962C8B-B14F-4D97-AF65-F5344CB8AC3E}">
        <p14:creationId xmlns:p14="http://schemas.microsoft.com/office/powerpoint/2010/main" val="41074354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t>(massa)dichtheid</a:t>
            </a:r>
          </a:p>
        </p:txBody>
      </p:sp>
      <p:sp>
        <p:nvSpPr>
          <p:cNvPr id="3" name="Tijdelijke aanduiding voor inhoud 2"/>
          <p:cNvSpPr>
            <a:spLocks noGrp="1"/>
          </p:cNvSpPr>
          <p:nvPr>
            <p:ph sz="half" idx="1"/>
          </p:nvPr>
        </p:nvSpPr>
        <p:spPr>
          <a:xfrm>
            <a:off x="457200" y="1536700"/>
            <a:ext cx="3657600" cy="4589463"/>
          </a:xfrm>
        </p:spPr>
        <p:txBody>
          <a:bodyPr/>
          <a:lstStyle/>
          <a:p>
            <a:pPr eaLnBrk="1" hangingPunct="1">
              <a:defRPr/>
            </a:pPr>
            <a:r>
              <a:rPr lang="nl-NL" dirty="0"/>
              <a:t>1 . 0 </a:t>
            </a:r>
            <a:r>
              <a:rPr lang="nl-NL" dirty="0">
                <a:solidFill>
                  <a:schemeClr val="bg1">
                    <a:lumMod val="75000"/>
                  </a:schemeClr>
                </a:solidFill>
              </a:rPr>
              <a:t>1 2 3 4 5</a:t>
            </a:r>
          </a:p>
          <a:p>
            <a:pPr eaLnBrk="1" hangingPunct="1">
              <a:defRPr/>
            </a:pPr>
            <a:r>
              <a:rPr lang="nl-NL" dirty="0"/>
              <a:t>2 . </a:t>
            </a:r>
            <a:r>
              <a:rPr lang="nl-NL" dirty="0">
                <a:solidFill>
                  <a:srgbClr val="2F2B20"/>
                </a:solidFill>
              </a:rPr>
              <a:t>0 1 2 3 4 </a:t>
            </a:r>
            <a:r>
              <a:rPr lang="nl-NL" dirty="0">
                <a:solidFill>
                  <a:srgbClr val="BFBFBF"/>
                </a:solidFill>
              </a:rPr>
              <a:t>5 6</a:t>
            </a:r>
          </a:p>
          <a:p>
            <a:pPr eaLnBrk="1" hangingPunct="1">
              <a:defRPr/>
            </a:pPr>
            <a:r>
              <a:rPr lang="nl-NL" dirty="0"/>
              <a:t>3 . </a:t>
            </a:r>
            <a:r>
              <a:rPr lang="nl-NL" dirty="0">
                <a:solidFill>
                  <a:srgbClr val="2F2B20"/>
                </a:solidFill>
              </a:rPr>
              <a:t>0 1 2 </a:t>
            </a:r>
            <a:r>
              <a:rPr lang="nl-NL" dirty="0">
                <a:solidFill>
                  <a:srgbClr val="BFBFBF"/>
                </a:solidFill>
              </a:rPr>
              <a:t>3 4 5 6 7</a:t>
            </a:r>
          </a:p>
          <a:p>
            <a:pPr eaLnBrk="1" hangingPunct="1">
              <a:defRPr/>
            </a:pPr>
            <a:r>
              <a:rPr lang="nl-NL" dirty="0"/>
              <a:t>4 . 0 </a:t>
            </a:r>
            <a:r>
              <a:rPr lang="nl-NL" dirty="0">
                <a:solidFill>
                  <a:srgbClr val="BFBFBF"/>
                </a:solidFill>
              </a:rPr>
              <a:t>1 2 3</a:t>
            </a:r>
          </a:p>
          <a:p>
            <a:pPr eaLnBrk="1" hangingPunct="1">
              <a:defRPr/>
            </a:pPr>
            <a:endParaRPr lang="nl-NL" dirty="0"/>
          </a:p>
        </p:txBody>
      </p:sp>
      <p:pic>
        <p:nvPicPr>
          <p:cNvPr id="58371" name="Tijdelijke aanduiding voor inhoud 4"/>
          <p:cNvPicPr>
            <a:picLocks noGrp="1" noChangeAspect="1"/>
          </p:cNvPicPr>
          <p:nvPr>
            <p:ph sz="half" idx="2"/>
          </p:nvPr>
        </p:nvPicPr>
        <p:blipFill>
          <a:blip r:embed="rId3">
            <a:extLst>
              <a:ext uri="{28A0092B-C50C-407E-A947-70E740481C1C}">
                <a14:useLocalDpi xmlns:a14="http://schemas.microsoft.com/office/drawing/2010/main" val="0"/>
              </a:ext>
            </a:extLst>
          </a:blip>
          <a:srcRect l="-6441" r="-6441"/>
          <a:stretch>
            <a:fillRect/>
          </a:stretch>
        </p:blipFill>
        <p:spPr>
          <a:xfrm>
            <a:off x="4419600" y="1536700"/>
            <a:ext cx="3657600" cy="4589463"/>
          </a:xfrm>
        </p:spPr>
      </p:pic>
    </p:spTree>
    <p:extLst>
      <p:ext uri="{BB962C8B-B14F-4D97-AF65-F5344CB8AC3E}">
        <p14:creationId xmlns:p14="http://schemas.microsoft.com/office/powerpoint/2010/main" val="11448452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a:t>(massa)dichtheid</a:t>
            </a:r>
          </a:p>
        </p:txBody>
      </p:sp>
      <p:sp>
        <p:nvSpPr>
          <p:cNvPr id="3" name="Tijdelijke aanduiding voor inhoud 2"/>
          <p:cNvSpPr>
            <a:spLocks noGrp="1"/>
          </p:cNvSpPr>
          <p:nvPr>
            <p:ph sz="half" idx="1"/>
          </p:nvPr>
        </p:nvSpPr>
        <p:spPr>
          <a:xfrm>
            <a:off x="457200" y="1536700"/>
            <a:ext cx="3657600" cy="4589463"/>
          </a:xfrm>
        </p:spPr>
        <p:txBody>
          <a:bodyPr/>
          <a:lstStyle/>
          <a:p>
            <a:pPr eaLnBrk="1" hangingPunct="1">
              <a:defRPr/>
            </a:pPr>
            <a:r>
              <a:rPr lang="nl-NL" dirty="0"/>
              <a:t>1 . 0 </a:t>
            </a:r>
            <a:r>
              <a:rPr lang="nl-NL" dirty="0">
                <a:solidFill>
                  <a:schemeClr val="bg1">
                    <a:lumMod val="75000"/>
                  </a:schemeClr>
                </a:solidFill>
              </a:rPr>
              <a:t>1 2 3 4 5</a:t>
            </a:r>
          </a:p>
          <a:p>
            <a:pPr eaLnBrk="1" hangingPunct="1">
              <a:defRPr/>
            </a:pPr>
            <a:r>
              <a:rPr lang="nl-NL" dirty="0"/>
              <a:t>2 . </a:t>
            </a:r>
            <a:r>
              <a:rPr lang="nl-NL" dirty="0">
                <a:solidFill>
                  <a:srgbClr val="2F2B20"/>
                </a:solidFill>
              </a:rPr>
              <a:t>0 1 2 3 4 </a:t>
            </a:r>
            <a:r>
              <a:rPr lang="nl-NL" dirty="0">
                <a:solidFill>
                  <a:srgbClr val="BFBFBF"/>
                </a:solidFill>
              </a:rPr>
              <a:t>5 6</a:t>
            </a:r>
          </a:p>
          <a:p>
            <a:pPr eaLnBrk="1" hangingPunct="1">
              <a:defRPr/>
            </a:pPr>
            <a:r>
              <a:rPr lang="nl-NL" dirty="0"/>
              <a:t>3 . </a:t>
            </a:r>
            <a:r>
              <a:rPr lang="nl-NL" dirty="0">
                <a:solidFill>
                  <a:srgbClr val="2F2B20"/>
                </a:solidFill>
              </a:rPr>
              <a:t>0 1 2 3 4 5 6 </a:t>
            </a:r>
            <a:r>
              <a:rPr lang="nl-NL" dirty="0">
                <a:solidFill>
                  <a:srgbClr val="BFBFBF"/>
                </a:solidFill>
              </a:rPr>
              <a:t>7</a:t>
            </a:r>
          </a:p>
          <a:p>
            <a:pPr eaLnBrk="1" hangingPunct="1">
              <a:defRPr/>
            </a:pPr>
            <a:r>
              <a:rPr lang="nl-NL" dirty="0"/>
              <a:t>4 . 0 </a:t>
            </a:r>
            <a:r>
              <a:rPr lang="nl-NL" dirty="0">
                <a:solidFill>
                  <a:srgbClr val="BFBFBF"/>
                </a:solidFill>
              </a:rPr>
              <a:t>1 2 3</a:t>
            </a:r>
          </a:p>
          <a:p>
            <a:pPr eaLnBrk="1" hangingPunct="1">
              <a:defRPr/>
            </a:pPr>
            <a:endParaRPr lang="nl-NL" dirty="0"/>
          </a:p>
        </p:txBody>
      </p:sp>
      <p:pic>
        <p:nvPicPr>
          <p:cNvPr id="60419" name="Tijdelijke aanduiding voor inhoud 4"/>
          <p:cNvPicPr>
            <a:picLocks noGrp="1" noChangeAspect="1"/>
          </p:cNvPicPr>
          <p:nvPr>
            <p:ph sz="half" idx="2"/>
          </p:nvPr>
        </p:nvPicPr>
        <p:blipFill>
          <a:blip r:embed="rId3">
            <a:extLst>
              <a:ext uri="{28A0092B-C50C-407E-A947-70E740481C1C}">
                <a14:useLocalDpi xmlns:a14="http://schemas.microsoft.com/office/drawing/2010/main" val="0"/>
              </a:ext>
            </a:extLst>
          </a:blip>
          <a:srcRect l="-6831" r="-6831"/>
          <a:stretch>
            <a:fillRect/>
          </a:stretch>
        </p:blipFill>
        <p:spPr>
          <a:xfrm>
            <a:off x="4419600" y="1536700"/>
            <a:ext cx="3657600" cy="4589463"/>
          </a:xfrm>
        </p:spPr>
      </p:pic>
    </p:spTree>
    <p:extLst>
      <p:ext uri="{BB962C8B-B14F-4D97-AF65-F5344CB8AC3E}">
        <p14:creationId xmlns:p14="http://schemas.microsoft.com/office/powerpoint/2010/main" val="1854932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eaLnBrk="1" fontAlgn="auto" hangingPunct="1">
              <a:spcAft>
                <a:spcPts val="0"/>
              </a:spcAft>
              <a:defRPr/>
            </a:pPr>
            <a:r>
              <a:rPr lang="nl-NL" dirty="0" err="1" smtClean="0">
                <a:ea typeface="+mj-ea"/>
                <a:cs typeface="+mj-cs"/>
              </a:rPr>
              <a:t>Suggestions</a:t>
            </a:r>
            <a:r>
              <a:rPr lang="nl-NL" dirty="0" smtClean="0">
                <a:ea typeface="+mj-ea"/>
                <a:cs typeface="+mj-cs"/>
              </a:rPr>
              <a:t> </a:t>
            </a:r>
            <a:r>
              <a:rPr lang="nl-NL" dirty="0" err="1" smtClean="0">
                <a:ea typeface="+mj-ea"/>
                <a:cs typeface="+mj-cs"/>
              </a:rPr>
              <a:t>for</a:t>
            </a:r>
            <a:r>
              <a:rPr lang="nl-NL" dirty="0" smtClean="0">
                <a:ea typeface="+mj-ea"/>
                <a:cs typeface="+mj-cs"/>
              </a:rPr>
              <a:t> </a:t>
            </a:r>
            <a:r>
              <a:rPr lang="nl-NL" dirty="0" err="1" smtClean="0">
                <a:ea typeface="+mj-ea"/>
                <a:cs typeface="+mj-cs"/>
              </a:rPr>
              <a:t>improvement</a:t>
            </a:r>
            <a:endParaRPr lang="nl-NL" dirty="0">
              <a:ea typeface="+mj-ea"/>
              <a:cs typeface="+mj-cs"/>
            </a:endParaRPr>
          </a:p>
        </p:txBody>
      </p:sp>
      <p:sp>
        <p:nvSpPr>
          <p:cNvPr id="3" name="Subtitel 2"/>
          <p:cNvSpPr>
            <a:spLocks noGrp="1"/>
          </p:cNvSpPr>
          <p:nvPr>
            <p:ph type="subTitle" idx="1"/>
          </p:nvPr>
        </p:nvSpPr>
        <p:spPr>
          <a:xfrm>
            <a:off x="685800" y="4572000"/>
            <a:ext cx="6461125" cy="1066800"/>
          </a:xfrm>
        </p:spPr>
        <p:txBody>
          <a:bodyPr rtlCol="0"/>
          <a:lstStyle/>
          <a:p>
            <a:pPr eaLnBrk="1" fontAlgn="auto" hangingPunct="1">
              <a:spcAft>
                <a:spcPts val="0"/>
              </a:spcAft>
              <a:buFont typeface="Arial" pitchFamily="34" charset="0"/>
              <a:buNone/>
              <a:defRPr/>
            </a:pPr>
            <a:r>
              <a:rPr lang="nl-NL" dirty="0" smtClean="0">
                <a:ea typeface="+mn-ea"/>
                <a:cs typeface="+mn-cs"/>
              </a:rPr>
              <a:t>How IBSL is the IBSL approach?</a:t>
            </a:r>
            <a:endParaRPr lang="nl-NL" dirty="0">
              <a:ea typeface="+mn-ea"/>
              <a:cs typeface="+mn-cs"/>
            </a:endParaRPr>
          </a:p>
        </p:txBody>
      </p:sp>
    </p:spTree>
    <p:extLst>
      <p:ext uri="{BB962C8B-B14F-4D97-AF65-F5344CB8AC3E}">
        <p14:creationId xmlns:p14="http://schemas.microsoft.com/office/powerpoint/2010/main" val="252554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Situering</a:t>
            </a:r>
            <a:endParaRPr lang="nl-NL" dirty="0"/>
          </a:p>
        </p:txBody>
      </p:sp>
      <p:sp>
        <p:nvSpPr>
          <p:cNvPr id="5" name="Subtitel 4"/>
          <p:cNvSpPr>
            <a:spLocks noGrp="1"/>
          </p:cNvSpPr>
          <p:nvPr>
            <p:ph type="subTitle" idx="1"/>
          </p:nvPr>
        </p:nvSpPr>
        <p:spPr>
          <a:xfrm>
            <a:off x="685800" y="4572000"/>
            <a:ext cx="7543800" cy="1066800"/>
          </a:xfrm>
        </p:spPr>
        <p:txBody>
          <a:bodyPr/>
          <a:lstStyle/>
          <a:p>
            <a:r>
              <a:rPr lang="nl-NL" dirty="0"/>
              <a:t>Hoe </a:t>
            </a:r>
            <a:r>
              <a:rPr lang="nl-NL" dirty="0" err="1"/>
              <a:t>onderzoeksgericht</a:t>
            </a:r>
            <a:r>
              <a:rPr lang="nl-NL" dirty="0"/>
              <a:t> zijn onderzoeksopdrachten?</a:t>
            </a:r>
            <a:br>
              <a:rPr lang="nl-NL" dirty="0"/>
            </a:br>
            <a:r>
              <a:rPr lang="nl-NL" dirty="0"/>
              <a:t>Evaluatie van leerlingenpractica.</a:t>
            </a:r>
          </a:p>
        </p:txBody>
      </p:sp>
    </p:spTree>
    <p:extLst>
      <p:ext uri="{BB962C8B-B14F-4D97-AF65-F5344CB8AC3E}">
        <p14:creationId xmlns:p14="http://schemas.microsoft.com/office/powerpoint/2010/main" val="12985895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err="1" smtClean="0"/>
              <a:t>Mass</a:t>
            </a:r>
            <a:r>
              <a:rPr lang="nl-NL" dirty="0" smtClean="0"/>
              <a:t> </a:t>
            </a:r>
            <a:r>
              <a:rPr lang="nl-NL" dirty="0" err="1" smtClean="0"/>
              <a:t>and</a:t>
            </a:r>
            <a:r>
              <a:rPr lang="nl-NL" dirty="0" smtClean="0"/>
              <a:t> </a:t>
            </a:r>
            <a:r>
              <a:rPr lang="nl-NL" dirty="0" err="1" smtClean="0"/>
              <a:t>gravitational</a:t>
            </a:r>
            <a:r>
              <a:rPr lang="nl-NL" dirty="0" smtClean="0"/>
              <a:t> force</a:t>
            </a:r>
            <a:endParaRPr lang="nl-NL" dirty="0"/>
          </a:p>
        </p:txBody>
      </p:sp>
      <p:sp>
        <p:nvSpPr>
          <p:cNvPr id="64514" name="Tijdelijke aanduiding voor inhoud 2"/>
          <p:cNvSpPr>
            <a:spLocks noGrp="1"/>
          </p:cNvSpPr>
          <p:nvPr>
            <p:ph idx="1"/>
          </p:nvPr>
        </p:nvSpPr>
        <p:spPr/>
        <p:txBody>
          <a:bodyPr>
            <a:normAutofit lnSpcReduction="10000"/>
          </a:bodyPr>
          <a:lstStyle/>
          <a:p>
            <a:r>
              <a:rPr lang="en-US">
                <a:latin typeface="Calibri" charset="0"/>
              </a:rPr>
              <a:t>Prior knowledge</a:t>
            </a:r>
          </a:p>
          <a:p>
            <a:pPr lvl="1"/>
            <a:r>
              <a:rPr lang="en-US">
                <a:latin typeface="Calibri" charset="0"/>
              </a:rPr>
              <a:t>What is mass?</a:t>
            </a:r>
          </a:p>
          <a:p>
            <a:pPr lvl="1"/>
            <a:r>
              <a:rPr lang="en-US">
                <a:latin typeface="Calibri" charset="0"/>
              </a:rPr>
              <a:t>How do we measure mass?</a:t>
            </a:r>
          </a:p>
          <a:p>
            <a:pPr lvl="1"/>
            <a:r>
              <a:rPr lang="en-US">
                <a:latin typeface="Calibri" charset="0"/>
              </a:rPr>
              <a:t>What is (gravitational) force?</a:t>
            </a:r>
          </a:p>
          <a:p>
            <a:pPr lvl="1"/>
            <a:r>
              <a:rPr lang="en-US">
                <a:latin typeface="Calibri" charset="0"/>
              </a:rPr>
              <a:t>How do we measure gravitational force?</a:t>
            </a:r>
          </a:p>
          <a:p>
            <a:endParaRPr lang="en-US">
              <a:latin typeface="Calibri" charset="0"/>
            </a:endParaRPr>
          </a:p>
          <a:p>
            <a:r>
              <a:rPr lang="en-US">
                <a:latin typeface="Calibri" charset="0"/>
              </a:rPr>
              <a:t>Set up an experiment: “Is there a link between mass and gravitational force.”</a:t>
            </a:r>
          </a:p>
          <a:p>
            <a:pPr lvl="1"/>
            <a:r>
              <a:rPr lang="en-US">
                <a:latin typeface="Calibri" charset="0"/>
              </a:rPr>
              <a:t>What tools are you going to use?</a:t>
            </a:r>
          </a:p>
          <a:p>
            <a:pPr lvl="1"/>
            <a:r>
              <a:rPr lang="en-US">
                <a:latin typeface="Calibri" charset="0"/>
              </a:rPr>
              <a:t>Sketch the set up of the experiment.</a:t>
            </a:r>
          </a:p>
          <a:p>
            <a:pPr lvl="1"/>
            <a:r>
              <a:rPr lang="en-US">
                <a:latin typeface="Calibri" charset="0"/>
              </a:rPr>
              <a:t>What are you going to measure? How?</a:t>
            </a:r>
          </a:p>
          <a:p>
            <a:pPr lvl="1"/>
            <a:r>
              <a:rPr lang="en-US">
                <a:latin typeface="Calibri" charset="0"/>
              </a:rPr>
              <a:t>Graph / analysis / formula?</a:t>
            </a:r>
          </a:p>
          <a:p>
            <a:pPr lvl="1"/>
            <a:r>
              <a:rPr lang="en-US">
                <a:latin typeface="Calibri" charset="0"/>
              </a:rPr>
              <a:t>Evaluate experiment / process / product. Redo if necessary.</a:t>
            </a:r>
          </a:p>
        </p:txBody>
      </p:sp>
    </p:spTree>
    <p:extLst>
      <p:ext uri="{BB962C8B-B14F-4D97-AF65-F5344CB8AC3E}">
        <p14:creationId xmlns:p14="http://schemas.microsoft.com/office/powerpoint/2010/main" val="3975159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err="1" smtClean="0"/>
              <a:t>Mass</a:t>
            </a:r>
            <a:r>
              <a:rPr lang="nl-NL" dirty="0" smtClean="0"/>
              <a:t> </a:t>
            </a:r>
            <a:r>
              <a:rPr lang="nl-NL" dirty="0" err="1" smtClean="0"/>
              <a:t>and</a:t>
            </a:r>
            <a:r>
              <a:rPr lang="nl-NL" dirty="0" smtClean="0"/>
              <a:t> </a:t>
            </a:r>
            <a:r>
              <a:rPr lang="nl-NL" dirty="0" err="1" smtClean="0"/>
              <a:t>gravitational</a:t>
            </a:r>
            <a:r>
              <a:rPr lang="nl-NL" dirty="0" smtClean="0"/>
              <a:t> force</a:t>
            </a:r>
            <a:endParaRPr lang="nl-NL" dirty="0"/>
          </a:p>
        </p:txBody>
      </p:sp>
      <p:sp>
        <p:nvSpPr>
          <p:cNvPr id="65538" name="Tijdelijke aanduiding voor inhoud 2"/>
          <p:cNvSpPr>
            <a:spLocks noGrp="1"/>
          </p:cNvSpPr>
          <p:nvPr>
            <p:ph idx="1"/>
          </p:nvPr>
        </p:nvSpPr>
        <p:spPr/>
        <p:txBody>
          <a:bodyPr/>
          <a:lstStyle/>
          <a:p>
            <a:pPr eaLnBrk="1" hangingPunct="1"/>
            <a:r>
              <a:rPr lang="nl-NL">
                <a:latin typeface="Calibri" charset="0"/>
              </a:rPr>
              <a:t>LAI score for this approach</a:t>
            </a:r>
          </a:p>
          <a:p>
            <a:pPr eaLnBrk="1" hangingPunct="1"/>
            <a:endParaRPr lang="nl-NL">
              <a:latin typeface="Calibri" charset="0"/>
            </a:endParaRPr>
          </a:p>
          <a:p>
            <a:pPr eaLnBrk="1" hangingPunct="1"/>
            <a:r>
              <a:rPr lang="nl-NL">
                <a:latin typeface="Calibri" charset="0"/>
              </a:rPr>
              <a:t>1 . 0 1 2 3 4 </a:t>
            </a:r>
            <a:r>
              <a:rPr lang="nl-NL">
                <a:solidFill>
                  <a:srgbClr val="BFBFBF"/>
                </a:solidFill>
                <a:latin typeface="Calibri" charset="0"/>
              </a:rPr>
              <a:t>5	5 could be possible</a:t>
            </a:r>
          </a:p>
          <a:p>
            <a:pPr eaLnBrk="1" hangingPunct="1"/>
            <a:r>
              <a:rPr lang="nl-NL">
                <a:latin typeface="Calibri" charset="0"/>
              </a:rPr>
              <a:t>2 . 0 1 2 3 4 </a:t>
            </a:r>
            <a:r>
              <a:rPr lang="nl-NL">
                <a:solidFill>
                  <a:srgbClr val="BFBFBF"/>
                </a:solidFill>
                <a:latin typeface="Calibri" charset="0"/>
              </a:rPr>
              <a:t>5 6</a:t>
            </a:r>
          </a:p>
          <a:p>
            <a:pPr eaLnBrk="1" hangingPunct="1"/>
            <a:r>
              <a:rPr lang="nl-NL">
                <a:latin typeface="Calibri" charset="0"/>
              </a:rPr>
              <a:t>3 . 0 1 2 3 </a:t>
            </a:r>
            <a:r>
              <a:rPr lang="nl-NL">
                <a:solidFill>
                  <a:srgbClr val="BFBFBF"/>
                </a:solidFill>
                <a:latin typeface="Calibri" charset="0"/>
              </a:rPr>
              <a:t>4 5 6 7</a:t>
            </a:r>
          </a:p>
          <a:p>
            <a:pPr eaLnBrk="1" hangingPunct="1"/>
            <a:r>
              <a:rPr lang="nl-NL">
                <a:latin typeface="Calibri" charset="0"/>
              </a:rPr>
              <a:t>4 . </a:t>
            </a:r>
            <a:r>
              <a:rPr lang="nl-NL">
                <a:solidFill>
                  <a:srgbClr val="2F2B20"/>
                </a:solidFill>
                <a:latin typeface="Calibri" charset="0"/>
              </a:rPr>
              <a:t>0 1 2 </a:t>
            </a:r>
            <a:r>
              <a:rPr lang="nl-NL">
                <a:solidFill>
                  <a:srgbClr val="BFBFBF"/>
                </a:solidFill>
                <a:latin typeface="Calibri" charset="0"/>
              </a:rPr>
              <a:t>3		3 is possible if they do follow-ups</a:t>
            </a:r>
          </a:p>
        </p:txBody>
      </p:sp>
    </p:spTree>
    <p:extLst>
      <p:ext uri="{BB962C8B-B14F-4D97-AF65-F5344CB8AC3E}">
        <p14:creationId xmlns:p14="http://schemas.microsoft.com/office/powerpoint/2010/main" val="180260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err="1" smtClean="0"/>
              <a:t>Mass</a:t>
            </a:r>
            <a:r>
              <a:rPr lang="nl-NL" dirty="0" smtClean="0"/>
              <a:t> </a:t>
            </a:r>
            <a:r>
              <a:rPr lang="nl-NL" dirty="0" err="1" smtClean="0"/>
              <a:t>and</a:t>
            </a:r>
            <a:r>
              <a:rPr lang="nl-NL" dirty="0" smtClean="0"/>
              <a:t> </a:t>
            </a:r>
            <a:r>
              <a:rPr lang="nl-NL" dirty="0" err="1" smtClean="0"/>
              <a:t>gravitational</a:t>
            </a:r>
            <a:r>
              <a:rPr lang="nl-NL" dirty="0" smtClean="0"/>
              <a:t> force</a:t>
            </a:r>
            <a:endParaRPr lang="nl-NL" dirty="0"/>
          </a:p>
        </p:txBody>
      </p:sp>
      <p:sp>
        <p:nvSpPr>
          <p:cNvPr id="66562" name="Tijdelijke aanduiding voor inhoud 2"/>
          <p:cNvSpPr>
            <a:spLocks noGrp="1"/>
          </p:cNvSpPr>
          <p:nvPr>
            <p:ph idx="1"/>
          </p:nvPr>
        </p:nvSpPr>
        <p:spPr/>
        <p:txBody>
          <a:bodyPr/>
          <a:lstStyle/>
          <a:p>
            <a:r>
              <a:rPr lang="en-US">
                <a:latin typeface="Calibri" charset="0"/>
              </a:rPr>
              <a:t>Prior knowledge</a:t>
            </a:r>
          </a:p>
          <a:p>
            <a:pPr lvl="1"/>
            <a:r>
              <a:rPr lang="en-US">
                <a:latin typeface="Calibri" charset="0"/>
              </a:rPr>
              <a:t>What is mass?</a:t>
            </a:r>
          </a:p>
          <a:p>
            <a:pPr lvl="1"/>
            <a:r>
              <a:rPr lang="en-US">
                <a:latin typeface="Calibri" charset="0"/>
              </a:rPr>
              <a:t>How do we measure mass?</a:t>
            </a:r>
          </a:p>
          <a:p>
            <a:pPr lvl="1"/>
            <a:r>
              <a:rPr lang="en-US">
                <a:latin typeface="Calibri" charset="0"/>
              </a:rPr>
              <a:t>What is (gravitational) force?</a:t>
            </a:r>
          </a:p>
          <a:p>
            <a:pPr lvl="1"/>
            <a:r>
              <a:rPr lang="en-US">
                <a:latin typeface="Calibri" charset="0"/>
              </a:rPr>
              <a:t>How do we measure gravitational force?</a:t>
            </a:r>
          </a:p>
          <a:p>
            <a:endParaRPr lang="en-US">
              <a:latin typeface="Calibri" charset="0"/>
            </a:endParaRPr>
          </a:p>
          <a:p>
            <a:r>
              <a:rPr lang="en-US">
                <a:latin typeface="Calibri" charset="0"/>
              </a:rPr>
              <a:t>Given the formula, design an experiment to proof it.</a:t>
            </a:r>
          </a:p>
          <a:p>
            <a:pPr lvl="1"/>
            <a:r>
              <a:rPr lang="en-US">
                <a:latin typeface="Calibri" charset="0"/>
              </a:rPr>
              <a:t>What tools are you going to use?</a:t>
            </a:r>
          </a:p>
          <a:p>
            <a:pPr lvl="1"/>
            <a:r>
              <a:rPr lang="en-US">
                <a:latin typeface="Calibri" charset="0"/>
              </a:rPr>
              <a:t>Sketch the set up of the experiment.</a:t>
            </a:r>
          </a:p>
          <a:p>
            <a:pPr lvl="1"/>
            <a:r>
              <a:rPr lang="en-US">
                <a:latin typeface="Calibri" charset="0"/>
              </a:rPr>
              <a:t>What are you going to measure? How?</a:t>
            </a:r>
          </a:p>
          <a:p>
            <a:pPr lvl="1"/>
            <a:r>
              <a:rPr lang="en-US">
                <a:latin typeface="Calibri" charset="0"/>
              </a:rPr>
              <a:t>Graph / analysis / formula?</a:t>
            </a:r>
          </a:p>
          <a:p>
            <a:pPr lvl="1"/>
            <a:r>
              <a:rPr lang="en-US">
                <a:latin typeface="Calibri" charset="0"/>
              </a:rPr>
              <a:t>Evaluate experiment / process / product. Redo if necessary.</a:t>
            </a:r>
          </a:p>
        </p:txBody>
      </p:sp>
    </p:spTree>
    <p:extLst>
      <p:ext uri="{BB962C8B-B14F-4D97-AF65-F5344CB8AC3E}">
        <p14:creationId xmlns:p14="http://schemas.microsoft.com/office/powerpoint/2010/main" val="209778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err="1" smtClean="0"/>
              <a:t>Mass</a:t>
            </a:r>
            <a:r>
              <a:rPr lang="nl-NL" dirty="0" smtClean="0"/>
              <a:t> </a:t>
            </a:r>
            <a:r>
              <a:rPr lang="nl-NL" dirty="0" err="1" smtClean="0"/>
              <a:t>and</a:t>
            </a:r>
            <a:r>
              <a:rPr lang="nl-NL" dirty="0" smtClean="0"/>
              <a:t> </a:t>
            </a:r>
            <a:r>
              <a:rPr lang="nl-NL" dirty="0" err="1" smtClean="0"/>
              <a:t>gravitational</a:t>
            </a:r>
            <a:r>
              <a:rPr lang="nl-NL" dirty="0" smtClean="0"/>
              <a:t> force</a:t>
            </a:r>
            <a:endParaRPr lang="nl-NL" dirty="0"/>
          </a:p>
        </p:txBody>
      </p:sp>
      <p:sp>
        <p:nvSpPr>
          <p:cNvPr id="3" name="Tijdelijke aanduiding voor inhoud 2"/>
          <p:cNvSpPr>
            <a:spLocks noGrp="1"/>
          </p:cNvSpPr>
          <p:nvPr>
            <p:ph idx="1"/>
          </p:nvPr>
        </p:nvSpPr>
        <p:spPr/>
        <p:txBody>
          <a:bodyPr/>
          <a:lstStyle/>
          <a:p>
            <a:pPr eaLnBrk="1" hangingPunct="1">
              <a:defRPr/>
            </a:pPr>
            <a:r>
              <a:rPr lang="nl-NL" dirty="0" smtClean="0">
                <a:latin typeface="Calibri" charset="0"/>
              </a:rPr>
              <a:t>LAI score </a:t>
            </a:r>
            <a:r>
              <a:rPr lang="nl-NL" dirty="0" err="1" smtClean="0">
                <a:latin typeface="Calibri" charset="0"/>
              </a:rPr>
              <a:t>for</a:t>
            </a:r>
            <a:r>
              <a:rPr lang="nl-NL" dirty="0" smtClean="0">
                <a:latin typeface="Calibri" charset="0"/>
              </a:rPr>
              <a:t> </a:t>
            </a:r>
            <a:r>
              <a:rPr lang="nl-NL" dirty="0" err="1" smtClean="0">
                <a:latin typeface="Calibri" charset="0"/>
              </a:rPr>
              <a:t>this</a:t>
            </a:r>
            <a:r>
              <a:rPr lang="nl-NL" dirty="0" smtClean="0">
                <a:latin typeface="Calibri" charset="0"/>
              </a:rPr>
              <a:t> approach</a:t>
            </a:r>
          </a:p>
          <a:p>
            <a:pPr eaLnBrk="1" hangingPunct="1">
              <a:defRPr/>
            </a:pPr>
            <a:endParaRPr lang="nl-NL" dirty="0">
              <a:latin typeface="Calibri" charset="0"/>
            </a:endParaRPr>
          </a:p>
          <a:p>
            <a:pPr eaLnBrk="1" hangingPunct="1">
              <a:defRPr/>
            </a:pPr>
            <a:r>
              <a:rPr lang="nl-NL" dirty="0" smtClean="0">
                <a:latin typeface="Calibri" charset="0"/>
              </a:rPr>
              <a:t>1 . 0 1 2 3 4 </a:t>
            </a:r>
            <a:r>
              <a:rPr lang="nl-NL" dirty="0" smtClean="0">
                <a:solidFill>
                  <a:srgbClr val="BFBFBF"/>
                </a:solidFill>
                <a:latin typeface="Calibri" charset="0"/>
              </a:rPr>
              <a:t>5</a:t>
            </a:r>
          </a:p>
          <a:p>
            <a:pPr eaLnBrk="1" hangingPunct="1">
              <a:defRPr/>
            </a:pPr>
            <a:r>
              <a:rPr lang="nl-NL" dirty="0" smtClean="0">
                <a:latin typeface="Calibri" charset="0"/>
              </a:rPr>
              <a:t>2 . 0 </a:t>
            </a:r>
            <a:r>
              <a:rPr lang="nl-NL" dirty="0" smtClean="0">
                <a:solidFill>
                  <a:srgbClr val="2F2B20"/>
                </a:solidFill>
                <a:latin typeface="Calibri" charset="0"/>
              </a:rPr>
              <a:t>1 2 3 4 5 6</a:t>
            </a:r>
          </a:p>
          <a:p>
            <a:pPr eaLnBrk="1" hangingPunct="1">
              <a:defRPr/>
            </a:pPr>
            <a:r>
              <a:rPr lang="nl-NL" dirty="0" smtClean="0">
                <a:latin typeface="Calibri" charset="0"/>
              </a:rPr>
              <a:t>3 . 0 1 2 3 4 5 </a:t>
            </a:r>
            <a:r>
              <a:rPr lang="nl-NL" dirty="0" smtClean="0">
                <a:solidFill>
                  <a:srgbClr val="BFBFBF"/>
                </a:solidFill>
                <a:latin typeface="Calibri" charset="0"/>
              </a:rPr>
              <a:t>6 7</a:t>
            </a:r>
          </a:p>
          <a:p>
            <a:pPr eaLnBrk="1" hangingPunct="1">
              <a:defRPr/>
            </a:pPr>
            <a:r>
              <a:rPr lang="nl-NL" dirty="0" smtClean="0">
                <a:latin typeface="Calibri" charset="0"/>
              </a:rPr>
              <a:t>4 . </a:t>
            </a:r>
            <a:r>
              <a:rPr lang="nl-NL" dirty="0" smtClean="0">
                <a:solidFill>
                  <a:srgbClr val="2F2B20"/>
                </a:solidFill>
                <a:latin typeface="Calibri" charset="0"/>
              </a:rPr>
              <a:t>0 </a:t>
            </a:r>
            <a:r>
              <a:rPr lang="nl-NL" dirty="0" smtClean="0">
                <a:solidFill>
                  <a:schemeClr val="bg1">
                    <a:lumMod val="75000"/>
                  </a:schemeClr>
                </a:solidFill>
                <a:latin typeface="Calibri" charset="0"/>
              </a:rPr>
              <a:t>1 2 3</a:t>
            </a:r>
          </a:p>
        </p:txBody>
      </p:sp>
    </p:spTree>
    <p:extLst>
      <p:ext uri="{BB962C8B-B14F-4D97-AF65-F5344CB8AC3E}">
        <p14:creationId xmlns:p14="http://schemas.microsoft.com/office/powerpoint/2010/main" val="329770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err="1" smtClean="0"/>
              <a:t>Mass</a:t>
            </a:r>
            <a:r>
              <a:rPr lang="nl-NL" dirty="0" smtClean="0"/>
              <a:t>, volume, </a:t>
            </a:r>
            <a:r>
              <a:rPr lang="nl-NL" dirty="0" err="1" smtClean="0"/>
              <a:t>mass</a:t>
            </a:r>
            <a:r>
              <a:rPr lang="nl-NL" dirty="0" smtClean="0"/>
              <a:t> </a:t>
            </a:r>
            <a:r>
              <a:rPr lang="nl-NL" dirty="0" err="1" smtClean="0"/>
              <a:t>density</a:t>
            </a:r>
            <a:endParaRPr lang="nl-NL" dirty="0"/>
          </a:p>
        </p:txBody>
      </p:sp>
      <p:sp>
        <p:nvSpPr>
          <p:cNvPr id="68610" name="Tijdelijke aanduiding voor inhoud 2"/>
          <p:cNvSpPr>
            <a:spLocks noGrp="1"/>
          </p:cNvSpPr>
          <p:nvPr>
            <p:ph idx="1"/>
          </p:nvPr>
        </p:nvSpPr>
        <p:spPr/>
        <p:txBody>
          <a:bodyPr/>
          <a:lstStyle/>
          <a:p>
            <a:r>
              <a:rPr lang="en-US">
                <a:latin typeface="Calibri" charset="0"/>
              </a:rPr>
              <a:t>Prior knowledge</a:t>
            </a:r>
          </a:p>
          <a:p>
            <a:pPr lvl="1"/>
            <a:r>
              <a:rPr lang="en-US">
                <a:latin typeface="Calibri" charset="0"/>
              </a:rPr>
              <a:t>What is mass?</a:t>
            </a:r>
          </a:p>
          <a:p>
            <a:pPr lvl="1"/>
            <a:r>
              <a:rPr lang="en-US">
                <a:latin typeface="Calibri" charset="0"/>
              </a:rPr>
              <a:t>What is volume?</a:t>
            </a:r>
          </a:p>
          <a:p>
            <a:pPr lvl="1"/>
            <a:r>
              <a:rPr lang="en-US">
                <a:latin typeface="Calibri" charset="0"/>
              </a:rPr>
              <a:t>What is mass density? (~ Mass and gravitational force)</a:t>
            </a:r>
          </a:p>
          <a:p>
            <a:pPr lvl="1"/>
            <a:r>
              <a:rPr lang="en-US">
                <a:latin typeface="Calibri" charset="0"/>
              </a:rPr>
              <a:t>Buoyancy</a:t>
            </a:r>
          </a:p>
          <a:p>
            <a:endParaRPr lang="en-US">
              <a:latin typeface="Calibri" charset="0"/>
            </a:endParaRPr>
          </a:p>
          <a:p>
            <a:r>
              <a:rPr lang="en-US">
                <a:latin typeface="Calibri" charset="0"/>
              </a:rPr>
              <a:t>Why stop here?</a:t>
            </a:r>
          </a:p>
          <a:p>
            <a:endParaRPr lang="en-US">
              <a:latin typeface="Calibri" charset="0"/>
            </a:endParaRPr>
          </a:p>
        </p:txBody>
      </p:sp>
    </p:spTree>
    <p:extLst>
      <p:ext uri="{BB962C8B-B14F-4D97-AF65-F5344CB8AC3E}">
        <p14:creationId xmlns:p14="http://schemas.microsoft.com/office/powerpoint/2010/main" val="328582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err="1" smtClean="0"/>
              <a:t>Mass</a:t>
            </a:r>
            <a:r>
              <a:rPr lang="nl-NL" dirty="0" smtClean="0"/>
              <a:t>, volume, </a:t>
            </a:r>
            <a:r>
              <a:rPr lang="nl-NL" dirty="0" err="1" smtClean="0"/>
              <a:t>mass</a:t>
            </a:r>
            <a:r>
              <a:rPr lang="nl-NL" dirty="0" smtClean="0"/>
              <a:t> </a:t>
            </a:r>
            <a:r>
              <a:rPr lang="nl-NL" dirty="0" err="1" smtClean="0"/>
              <a:t>density</a:t>
            </a:r>
            <a:endParaRPr lang="nl-NL" dirty="0"/>
          </a:p>
        </p:txBody>
      </p:sp>
      <p:sp>
        <p:nvSpPr>
          <p:cNvPr id="69634" name="Tijdelijke aanduiding voor inhoud 2"/>
          <p:cNvSpPr>
            <a:spLocks noGrp="1"/>
          </p:cNvSpPr>
          <p:nvPr>
            <p:ph idx="1"/>
          </p:nvPr>
        </p:nvSpPr>
        <p:spPr/>
        <p:txBody>
          <a:bodyPr/>
          <a:lstStyle/>
          <a:p>
            <a:r>
              <a:rPr lang="nl-NL">
                <a:latin typeface="Calibri" charset="0"/>
              </a:rPr>
              <a:t>Build a boat</a:t>
            </a:r>
          </a:p>
          <a:p>
            <a:pPr lvl="1"/>
            <a:r>
              <a:rPr lang="nl-NL">
                <a:latin typeface="Calibri" charset="0"/>
              </a:rPr>
              <a:t>Your boat must float on water</a:t>
            </a:r>
          </a:p>
          <a:p>
            <a:pPr lvl="1"/>
            <a:r>
              <a:rPr lang="nl-NL">
                <a:latin typeface="Calibri" charset="0"/>
              </a:rPr>
              <a:t>Maximal dimensions 60 cm x 30 cm</a:t>
            </a:r>
          </a:p>
          <a:p>
            <a:pPr lvl="1"/>
            <a:r>
              <a:rPr lang="nl-NL">
                <a:latin typeface="Calibri" charset="0"/>
              </a:rPr>
              <a:t>Use only materials you’ve found at home</a:t>
            </a:r>
          </a:p>
          <a:p>
            <a:pPr lvl="1"/>
            <a:r>
              <a:rPr lang="nl-NL">
                <a:latin typeface="Calibri" charset="0"/>
              </a:rPr>
              <a:t>Your boat must carry as much bricstones as possible before sinking</a:t>
            </a:r>
          </a:p>
          <a:p>
            <a:endParaRPr lang="nl-NL">
              <a:latin typeface="Calibri" charset="0"/>
            </a:endParaRPr>
          </a:p>
          <a:p>
            <a:r>
              <a:rPr lang="nl-NL">
                <a:latin typeface="Calibri" charset="0"/>
              </a:rPr>
              <a:t>Method</a:t>
            </a:r>
          </a:p>
          <a:p>
            <a:pPr lvl="1"/>
            <a:r>
              <a:rPr lang="nl-NL">
                <a:latin typeface="Calibri" charset="0"/>
              </a:rPr>
              <a:t>Groups (2 pupils / group)</a:t>
            </a:r>
          </a:p>
          <a:p>
            <a:pPr lvl="1"/>
            <a:r>
              <a:rPr lang="nl-NL">
                <a:latin typeface="Calibri" charset="0"/>
              </a:rPr>
              <a:t>3 hours for building</a:t>
            </a:r>
          </a:p>
          <a:p>
            <a:pPr lvl="1"/>
            <a:r>
              <a:rPr lang="nl-NL">
                <a:latin typeface="Calibri" charset="0"/>
              </a:rPr>
              <a:t>1 hours for evaluation</a:t>
            </a:r>
          </a:p>
        </p:txBody>
      </p:sp>
    </p:spTree>
    <p:extLst>
      <p:ext uri="{BB962C8B-B14F-4D97-AF65-F5344CB8AC3E}">
        <p14:creationId xmlns:p14="http://schemas.microsoft.com/office/powerpoint/2010/main" val="3159624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err="1" smtClean="0"/>
              <a:t>Mass</a:t>
            </a:r>
            <a:r>
              <a:rPr lang="nl-NL" dirty="0" smtClean="0"/>
              <a:t>, volume, </a:t>
            </a:r>
            <a:r>
              <a:rPr lang="nl-NL" dirty="0" err="1" smtClean="0"/>
              <a:t>mass</a:t>
            </a:r>
            <a:r>
              <a:rPr lang="nl-NL" dirty="0" smtClean="0"/>
              <a:t> </a:t>
            </a:r>
            <a:r>
              <a:rPr lang="nl-NL" dirty="0" err="1" smtClean="0"/>
              <a:t>density</a:t>
            </a:r>
            <a:endParaRPr lang="nl-NL" dirty="0"/>
          </a:p>
        </p:txBody>
      </p:sp>
      <p:sp>
        <p:nvSpPr>
          <p:cNvPr id="70658" name="Tijdelijke aanduiding voor inhoud 2"/>
          <p:cNvSpPr>
            <a:spLocks noGrp="1"/>
          </p:cNvSpPr>
          <p:nvPr>
            <p:ph idx="1"/>
          </p:nvPr>
        </p:nvSpPr>
        <p:spPr/>
        <p:txBody>
          <a:bodyPr/>
          <a:lstStyle/>
          <a:p>
            <a:r>
              <a:rPr lang="nl-NL">
                <a:latin typeface="Calibri" charset="0"/>
              </a:rPr>
              <a:t>Methodics</a:t>
            </a:r>
          </a:p>
          <a:p>
            <a:pPr lvl="1"/>
            <a:r>
              <a:rPr lang="nl-NL">
                <a:latin typeface="Calibri" charset="0"/>
              </a:rPr>
              <a:t>Lesson 1</a:t>
            </a:r>
          </a:p>
          <a:p>
            <a:pPr lvl="2"/>
            <a:r>
              <a:rPr lang="nl-NL">
                <a:latin typeface="Calibri" charset="0"/>
              </a:rPr>
              <a:t>Students design their boat</a:t>
            </a:r>
          </a:p>
          <a:p>
            <a:pPr lvl="2"/>
            <a:r>
              <a:rPr lang="nl-NL">
                <a:latin typeface="Calibri" charset="0"/>
              </a:rPr>
              <a:t>Discuss with teacher</a:t>
            </a:r>
          </a:p>
          <a:p>
            <a:pPr lvl="1"/>
            <a:r>
              <a:rPr lang="nl-NL">
                <a:latin typeface="Calibri" charset="0"/>
              </a:rPr>
              <a:t>Lessons 2 and 3</a:t>
            </a:r>
          </a:p>
          <a:p>
            <a:pPr lvl="2"/>
            <a:r>
              <a:rPr lang="nl-NL">
                <a:latin typeface="Calibri" charset="0"/>
              </a:rPr>
              <a:t>Build the boat</a:t>
            </a:r>
          </a:p>
          <a:p>
            <a:pPr lvl="2"/>
            <a:r>
              <a:rPr lang="nl-NL">
                <a:latin typeface="Calibri" charset="0"/>
              </a:rPr>
              <a:t>Adapt design</a:t>
            </a:r>
          </a:p>
          <a:p>
            <a:pPr lvl="1"/>
            <a:r>
              <a:rPr lang="nl-NL">
                <a:latin typeface="Calibri" charset="0"/>
              </a:rPr>
              <a:t>Lesson 4</a:t>
            </a:r>
          </a:p>
          <a:p>
            <a:pPr lvl="2"/>
            <a:r>
              <a:rPr lang="nl-NL">
                <a:latin typeface="Calibri" charset="0"/>
              </a:rPr>
              <a:t>Evaluation</a:t>
            </a:r>
          </a:p>
        </p:txBody>
      </p:sp>
    </p:spTree>
    <p:extLst>
      <p:ext uri="{BB962C8B-B14F-4D97-AF65-F5344CB8AC3E}">
        <p14:creationId xmlns:p14="http://schemas.microsoft.com/office/powerpoint/2010/main" val="181384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sz="4400" dirty="0" err="1" smtClean="0"/>
              <a:t>Mass</a:t>
            </a:r>
            <a:r>
              <a:rPr lang="nl-NL" sz="4400" dirty="0" smtClean="0"/>
              <a:t>, volume, </a:t>
            </a:r>
            <a:r>
              <a:rPr lang="nl-NL" sz="4400" dirty="0" err="1" smtClean="0"/>
              <a:t>mass</a:t>
            </a:r>
            <a:r>
              <a:rPr lang="nl-NL" sz="4400" dirty="0" smtClean="0"/>
              <a:t> </a:t>
            </a:r>
            <a:r>
              <a:rPr lang="nl-NL" sz="4400" dirty="0" err="1" smtClean="0"/>
              <a:t>density</a:t>
            </a:r>
            <a:endParaRPr lang="nl-NL" sz="4400" dirty="0"/>
          </a:p>
        </p:txBody>
      </p:sp>
      <p:sp>
        <p:nvSpPr>
          <p:cNvPr id="71682" name="Tijdelijke aanduiding voor inhoud 2"/>
          <p:cNvSpPr>
            <a:spLocks noGrp="1"/>
          </p:cNvSpPr>
          <p:nvPr>
            <p:ph idx="1"/>
          </p:nvPr>
        </p:nvSpPr>
        <p:spPr/>
        <p:txBody>
          <a:bodyPr/>
          <a:lstStyle/>
          <a:p>
            <a:r>
              <a:rPr lang="en-US">
                <a:latin typeface="Calibri" charset="0"/>
              </a:rPr>
              <a:t>Results</a:t>
            </a:r>
          </a:p>
          <a:p>
            <a:pPr lvl="1"/>
            <a:r>
              <a:rPr lang="en-US">
                <a:latin typeface="Calibri" charset="0"/>
              </a:rPr>
              <a:t>Evaluation criteria (known by pupils before building)</a:t>
            </a:r>
          </a:p>
          <a:p>
            <a:pPr lvl="2"/>
            <a:r>
              <a:rPr lang="en-US">
                <a:latin typeface="Calibri" charset="0"/>
              </a:rPr>
              <a:t>Stability</a:t>
            </a:r>
          </a:p>
          <a:p>
            <a:pPr lvl="2"/>
            <a:r>
              <a:rPr lang="en-US">
                <a:latin typeface="Calibri" charset="0"/>
              </a:rPr>
              <a:t>Number of bricstones before sinking</a:t>
            </a:r>
          </a:p>
          <a:p>
            <a:pPr lvl="2"/>
            <a:r>
              <a:rPr lang="en-US">
                <a:latin typeface="Calibri" charset="0"/>
              </a:rPr>
              <a:t>Choice of materials</a:t>
            </a:r>
          </a:p>
          <a:p>
            <a:pPr lvl="2"/>
            <a:r>
              <a:rPr lang="en-US">
                <a:latin typeface="Calibri" charset="0"/>
              </a:rPr>
              <a:t>Does the actual boat look like the design</a:t>
            </a:r>
          </a:p>
          <a:p>
            <a:pPr lvl="2"/>
            <a:r>
              <a:rPr lang="en-US">
                <a:latin typeface="Calibri" charset="0"/>
              </a:rPr>
              <a:t>Creativity (peer-evaluation)</a:t>
            </a:r>
          </a:p>
          <a:p>
            <a:pPr lvl="1"/>
            <a:r>
              <a:rPr lang="en-US">
                <a:latin typeface="Calibri" charset="0"/>
              </a:rPr>
              <a:t>Generally 3 bricstones before sinking. </a:t>
            </a:r>
            <a:br>
              <a:rPr lang="en-US">
                <a:latin typeface="Calibri" charset="0"/>
              </a:rPr>
            </a:br>
            <a:r>
              <a:rPr lang="en-US">
                <a:latin typeface="Calibri" charset="0"/>
              </a:rPr>
              <a:t>Sometimes 4.</a:t>
            </a:r>
            <a:br>
              <a:rPr lang="en-US">
                <a:latin typeface="Calibri" charset="0"/>
              </a:rPr>
            </a:br>
            <a:r>
              <a:rPr lang="en-US">
                <a:latin typeface="Calibri" charset="0"/>
              </a:rPr>
              <a:t> Exceptionally 7.</a:t>
            </a:r>
          </a:p>
        </p:txBody>
      </p:sp>
    </p:spTree>
    <p:extLst>
      <p:ext uri="{BB962C8B-B14F-4D97-AF65-F5344CB8AC3E}">
        <p14:creationId xmlns:p14="http://schemas.microsoft.com/office/powerpoint/2010/main" val="249390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sz="4800" dirty="0" err="1" smtClean="0"/>
              <a:t>Mass</a:t>
            </a:r>
            <a:r>
              <a:rPr lang="nl-NL" sz="4800" dirty="0" smtClean="0"/>
              <a:t>, volume, </a:t>
            </a:r>
            <a:r>
              <a:rPr lang="nl-NL" sz="4800" dirty="0" err="1" smtClean="0"/>
              <a:t>mass</a:t>
            </a:r>
            <a:r>
              <a:rPr lang="nl-NL" sz="4800" dirty="0" smtClean="0"/>
              <a:t> </a:t>
            </a:r>
            <a:r>
              <a:rPr lang="nl-NL" sz="4800" dirty="0" err="1" smtClean="0"/>
              <a:t>density</a:t>
            </a:r>
            <a:endParaRPr lang="nl-NL" dirty="0"/>
          </a:p>
        </p:txBody>
      </p:sp>
      <p:sp>
        <p:nvSpPr>
          <p:cNvPr id="72706" name="Tijdelijke aanduiding voor inhoud 2"/>
          <p:cNvSpPr>
            <a:spLocks noGrp="1"/>
          </p:cNvSpPr>
          <p:nvPr>
            <p:ph idx="1"/>
          </p:nvPr>
        </p:nvSpPr>
        <p:spPr/>
        <p:txBody>
          <a:bodyPr/>
          <a:lstStyle/>
          <a:p>
            <a:pPr eaLnBrk="1" hangingPunct="1"/>
            <a:r>
              <a:rPr lang="nl-NL">
                <a:latin typeface="Calibri" charset="0"/>
              </a:rPr>
              <a:t>LAI score for this approach</a:t>
            </a:r>
          </a:p>
          <a:p>
            <a:pPr eaLnBrk="1" hangingPunct="1"/>
            <a:endParaRPr lang="nl-NL">
              <a:latin typeface="Calibri" charset="0"/>
            </a:endParaRPr>
          </a:p>
          <a:p>
            <a:pPr eaLnBrk="1" hangingPunct="1"/>
            <a:r>
              <a:rPr lang="nl-NL">
                <a:latin typeface="Calibri" charset="0"/>
              </a:rPr>
              <a:t>1 . 0 1 2 3 4 5</a:t>
            </a:r>
          </a:p>
          <a:p>
            <a:pPr eaLnBrk="1" hangingPunct="1"/>
            <a:r>
              <a:rPr lang="nl-NL">
                <a:latin typeface="Calibri" charset="0"/>
              </a:rPr>
              <a:t>2 . 0 1 2 3 4 5 6</a:t>
            </a:r>
          </a:p>
          <a:p>
            <a:pPr eaLnBrk="1" hangingPunct="1"/>
            <a:r>
              <a:rPr lang="nl-NL">
                <a:latin typeface="Calibri" charset="0"/>
              </a:rPr>
              <a:t>3 . 0 1 2 3 4 5 6 7</a:t>
            </a:r>
          </a:p>
          <a:p>
            <a:pPr eaLnBrk="1" hangingPunct="1"/>
            <a:r>
              <a:rPr lang="nl-NL">
                <a:latin typeface="Calibri" charset="0"/>
              </a:rPr>
              <a:t>4 . 0 1 2 3</a:t>
            </a:r>
          </a:p>
        </p:txBody>
      </p:sp>
    </p:spTree>
    <p:extLst>
      <p:ext uri="{BB962C8B-B14F-4D97-AF65-F5344CB8AC3E}">
        <p14:creationId xmlns:p14="http://schemas.microsoft.com/office/powerpoint/2010/main" val="313922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Evaluatie van leerlingenpractica</a:t>
            </a:r>
            <a:endParaRPr lang="nl-NL" dirty="0"/>
          </a:p>
        </p:txBody>
      </p:sp>
      <p:sp>
        <p:nvSpPr>
          <p:cNvPr id="5" name="Subtitel 4"/>
          <p:cNvSpPr>
            <a:spLocks noGrp="1"/>
          </p:cNvSpPr>
          <p:nvPr>
            <p:ph type="subTitle" idx="1"/>
          </p:nvPr>
        </p:nvSpPr>
        <p:spPr>
          <a:xfrm>
            <a:off x="685800" y="4572000"/>
            <a:ext cx="7543800" cy="1066800"/>
          </a:xfrm>
        </p:spPr>
        <p:txBody>
          <a:bodyPr/>
          <a:lstStyle/>
          <a:p>
            <a:r>
              <a:rPr lang="nl-NL" dirty="0"/>
              <a:t>Hoe </a:t>
            </a:r>
            <a:r>
              <a:rPr lang="nl-NL" dirty="0" err="1"/>
              <a:t>onderzoeksgericht</a:t>
            </a:r>
            <a:r>
              <a:rPr lang="nl-NL" dirty="0"/>
              <a:t> zijn onderzoeksopdrachten?</a:t>
            </a:r>
            <a:br>
              <a:rPr lang="nl-NL" dirty="0"/>
            </a:br>
            <a:r>
              <a:rPr lang="nl-NL" dirty="0"/>
              <a:t>Evaluatie van leerlingenpractica.</a:t>
            </a:r>
          </a:p>
        </p:txBody>
      </p:sp>
    </p:spTree>
    <p:extLst>
      <p:ext uri="{BB962C8B-B14F-4D97-AF65-F5344CB8AC3E}">
        <p14:creationId xmlns:p14="http://schemas.microsoft.com/office/powerpoint/2010/main" val="7210143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NL" dirty="0" smtClean="0">
                <a:ea typeface="+mj-ea"/>
                <a:cs typeface="+mj-cs"/>
              </a:rPr>
              <a:t>Onderwijslandschap</a:t>
            </a:r>
            <a:endParaRPr lang="nl-NL" dirty="0">
              <a:ea typeface="+mj-ea"/>
              <a:cs typeface="+mj-cs"/>
            </a:endParaRPr>
          </a:p>
        </p:txBody>
      </p:sp>
      <p:pic>
        <p:nvPicPr>
          <p:cNvPr id="20482" name="Tijdelijke aanduiding voor inhoud 7"/>
          <p:cNvPicPr>
            <a:picLocks noGrp="1"/>
          </p:cNvPicPr>
          <p:nvPr>
            <p:ph idx="1"/>
          </p:nvPr>
        </p:nvPicPr>
        <p:blipFill>
          <a:blip r:embed="rId3">
            <a:extLst>
              <a:ext uri="{28A0092B-C50C-407E-A947-70E740481C1C}">
                <a14:useLocalDpi xmlns:a14="http://schemas.microsoft.com/office/drawing/2010/main" val="0"/>
              </a:ext>
            </a:extLst>
          </a:blip>
          <a:srcRect t="-7622" b="-7622"/>
          <a:stretch>
            <a:fillRect/>
          </a:stretch>
        </p:blipFill>
        <p:spPr/>
      </p:pic>
    </p:spTree>
    <p:extLst>
      <p:ext uri="{BB962C8B-B14F-4D97-AF65-F5344CB8AC3E}">
        <p14:creationId xmlns:p14="http://schemas.microsoft.com/office/powerpoint/2010/main" val="32081471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NL" dirty="0" smtClean="0">
                <a:ea typeface="+mj-ea"/>
                <a:cs typeface="+mj-cs"/>
              </a:rPr>
              <a:t>Onderwijslandschap</a:t>
            </a:r>
            <a:r>
              <a:rPr lang="nl-NL" dirty="0">
                <a:ea typeface="+mj-ea"/>
                <a:cs typeface="+mj-cs"/>
              </a:rPr>
              <a:t/>
            </a:r>
            <a:br>
              <a:rPr lang="nl-NL" dirty="0">
                <a:ea typeface="+mj-ea"/>
                <a:cs typeface="+mj-cs"/>
              </a:rPr>
            </a:br>
            <a:r>
              <a:rPr lang="nl-NL" sz="2300" dirty="0" smtClean="0">
                <a:ea typeface="+mj-ea"/>
                <a:cs typeface="+mj-cs"/>
              </a:rPr>
              <a:t>(2</a:t>
            </a:r>
            <a:r>
              <a:rPr lang="nl-NL" sz="2300" baseline="30000" dirty="0" smtClean="0">
                <a:ea typeface="+mj-ea"/>
                <a:cs typeface="+mj-cs"/>
              </a:rPr>
              <a:t>de</a:t>
            </a:r>
            <a:r>
              <a:rPr lang="nl-NL" sz="2300" dirty="0" smtClean="0">
                <a:ea typeface="+mj-ea"/>
                <a:cs typeface="+mj-cs"/>
              </a:rPr>
              <a:t> jaar, studenten [standaard] 14 jaar oud)</a:t>
            </a:r>
            <a:endParaRPr lang="nl-NL" sz="2300" dirty="0">
              <a:ea typeface="+mj-ea"/>
              <a:cs typeface="+mj-cs"/>
            </a:endParaRPr>
          </a:p>
        </p:txBody>
      </p:sp>
      <p:sp>
        <p:nvSpPr>
          <p:cNvPr id="3" name="Tijdelijke aanduiding voor inhoud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nl-NL" dirty="0" smtClean="0">
                <a:ea typeface="+mn-ea"/>
                <a:cs typeface="+mn-cs"/>
              </a:rPr>
              <a:t>Minimum 24 lestijden (LT) standaardvorming</a:t>
            </a:r>
            <a:br>
              <a:rPr lang="nl-NL" dirty="0" smtClean="0">
                <a:ea typeface="+mn-ea"/>
                <a:cs typeface="+mn-cs"/>
              </a:rPr>
            </a:br>
            <a:r>
              <a:rPr lang="nl-NL" sz="2000" dirty="0" smtClean="0">
                <a:ea typeface="+mn-ea"/>
                <a:cs typeface="+mn-cs"/>
              </a:rPr>
              <a:t>(godsdienst, aardrijkskunde, Engels, Frans, geschiedenis, sport, expressie, natuurwetenschappen, </a:t>
            </a:r>
            <a:r>
              <a:rPr lang="nl-NL" sz="2000" smtClean="0">
                <a:ea typeface="+mn-ea"/>
                <a:cs typeface="+mn-cs"/>
              </a:rPr>
              <a:t>Nederlands, techniek</a:t>
            </a:r>
            <a:r>
              <a:rPr lang="nl-NL" sz="2000" dirty="0" smtClean="0">
                <a:ea typeface="+mn-ea"/>
                <a:cs typeface="+mn-cs"/>
              </a:rPr>
              <a:t>, wiskunde)</a:t>
            </a:r>
          </a:p>
          <a:p>
            <a:pPr eaLnBrk="1" fontAlgn="auto" hangingPunct="1">
              <a:spcAft>
                <a:spcPts val="0"/>
              </a:spcAft>
              <a:buFont typeface="Arial" pitchFamily="34" charset="0"/>
              <a:buChar char="•"/>
              <a:defRPr/>
            </a:pPr>
            <a:endParaRPr lang="nl-NL" dirty="0">
              <a:ea typeface="+mn-ea"/>
              <a:cs typeface="+mn-cs"/>
            </a:endParaRPr>
          </a:p>
          <a:p>
            <a:pPr eaLnBrk="1" fontAlgn="auto" hangingPunct="1">
              <a:spcAft>
                <a:spcPts val="0"/>
              </a:spcAft>
              <a:buFont typeface="Arial" pitchFamily="34" charset="0"/>
              <a:buChar char="•"/>
              <a:defRPr/>
            </a:pPr>
            <a:r>
              <a:rPr lang="nl-NL" dirty="0" smtClean="0">
                <a:ea typeface="+mn-ea"/>
                <a:cs typeface="+mn-cs"/>
              </a:rPr>
              <a:t>Overige 8 afhankelijk van gekozen optie (15 mogelijkheden)</a:t>
            </a:r>
            <a:r>
              <a:rPr lang="nl-NL" dirty="0">
                <a:ea typeface="+mn-ea"/>
                <a:cs typeface="+mn-cs"/>
              </a:rPr>
              <a:t/>
            </a:r>
            <a:br>
              <a:rPr lang="nl-NL" dirty="0">
                <a:ea typeface="+mn-ea"/>
                <a:cs typeface="+mn-cs"/>
              </a:rPr>
            </a:br>
            <a:r>
              <a:rPr lang="nl-NL" sz="2000" dirty="0" smtClean="0">
                <a:ea typeface="+mn-ea"/>
                <a:cs typeface="+mn-cs"/>
              </a:rPr>
              <a:t>(Moderne Wetenschappen, Latijn (Grieks), </a:t>
            </a:r>
            <a:r>
              <a:rPr lang="nl-NL" sz="2000" dirty="0" smtClean="0"/>
              <a:t>handel,</a:t>
            </a:r>
            <a:r>
              <a:rPr lang="nl-NL" sz="2000" dirty="0" smtClean="0">
                <a:ea typeface="+mn-ea"/>
                <a:cs typeface="+mn-cs"/>
              </a:rPr>
              <a:t>…)</a:t>
            </a:r>
          </a:p>
          <a:p>
            <a:pPr eaLnBrk="1" fontAlgn="auto" hangingPunct="1">
              <a:spcAft>
                <a:spcPts val="0"/>
              </a:spcAft>
              <a:buFont typeface="Arial" pitchFamily="34" charset="0"/>
              <a:buChar char="•"/>
              <a:defRPr/>
            </a:pPr>
            <a:endParaRPr lang="nl-NL" sz="2400" dirty="0" smtClean="0">
              <a:ea typeface="+mn-ea"/>
              <a:cs typeface="+mn-cs"/>
            </a:endParaRPr>
          </a:p>
          <a:p>
            <a:pPr eaLnBrk="1" fontAlgn="auto" hangingPunct="1">
              <a:spcAft>
                <a:spcPts val="0"/>
              </a:spcAft>
              <a:buFont typeface="Arial" pitchFamily="34" charset="0"/>
              <a:buChar char="•"/>
              <a:defRPr/>
            </a:pPr>
            <a:r>
              <a:rPr lang="nl-NL" dirty="0" smtClean="0">
                <a:ea typeface="+mn-ea"/>
                <a:cs typeface="+mn-cs"/>
              </a:rPr>
              <a:t>68,7%* studenten: Moderne Wetenschappen of Latijn (Grieks)</a:t>
            </a:r>
          </a:p>
          <a:p>
            <a:pPr eaLnBrk="1" fontAlgn="auto" hangingPunct="1">
              <a:spcAft>
                <a:spcPts val="0"/>
              </a:spcAft>
              <a:buFont typeface="Arial" pitchFamily="34" charset="0"/>
              <a:buChar char="•"/>
              <a:defRPr/>
            </a:pPr>
            <a:endParaRPr lang="nl-NL" dirty="0" smtClean="0">
              <a:ea typeface="+mn-ea"/>
              <a:cs typeface="+mn-cs"/>
            </a:endParaRPr>
          </a:p>
          <a:p>
            <a:pPr eaLnBrk="1" fontAlgn="auto" hangingPunct="1">
              <a:spcAft>
                <a:spcPts val="0"/>
              </a:spcAft>
              <a:buFont typeface="Arial" pitchFamily="34" charset="0"/>
              <a:buChar char="•"/>
              <a:defRPr/>
            </a:pPr>
            <a:r>
              <a:rPr lang="nl-NL" dirty="0" smtClean="0">
                <a:ea typeface="+mn-ea"/>
                <a:cs typeface="+mn-cs"/>
              </a:rPr>
              <a:t>46,3%* studenten: Moderne Wetenschappen</a:t>
            </a:r>
          </a:p>
          <a:p>
            <a:pPr eaLnBrk="1" fontAlgn="auto" hangingPunct="1">
              <a:spcAft>
                <a:spcPts val="0"/>
              </a:spcAft>
              <a:buFont typeface="Arial" pitchFamily="34" charset="0"/>
              <a:buChar char="•"/>
              <a:defRPr/>
            </a:pPr>
            <a:endParaRPr lang="nl-NL" sz="2400" dirty="0">
              <a:ea typeface="+mn-ea"/>
              <a:cs typeface="+mn-cs"/>
            </a:endParaRPr>
          </a:p>
          <a:p>
            <a:pPr marL="114300" indent="0" eaLnBrk="1" fontAlgn="auto" hangingPunct="1">
              <a:spcAft>
                <a:spcPts val="0"/>
              </a:spcAft>
              <a:buFont typeface="Arial" pitchFamily="34" charset="0"/>
              <a:buNone/>
              <a:defRPr/>
            </a:pPr>
            <a:r>
              <a:rPr lang="nl-NL" sz="2000" dirty="0" smtClean="0">
                <a:ea typeface="+mn-ea"/>
                <a:cs typeface="+mn-cs"/>
              </a:rPr>
              <a:t>*: d.d. 2011-02-01.</a:t>
            </a:r>
          </a:p>
          <a:p>
            <a:pPr eaLnBrk="1" fontAlgn="auto" hangingPunct="1">
              <a:spcAft>
                <a:spcPts val="0"/>
              </a:spcAft>
              <a:buFont typeface="Arial" pitchFamily="34" charset="0"/>
              <a:buChar char="•"/>
              <a:defRPr/>
            </a:pPr>
            <a:endParaRPr lang="nl-NL" dirty="0" smtClean="0">
              <a:ea typeface="+mn-ea"/>
              <a:cs typeface="+mn-cs"/>
            </a:endParaRPr>
          </a:p>
          <a:p>
            <a:pPr eaLnBrk="1" fontAlgn="auto" hangingPunct="1">
              <a:spcAft>
                <a:spcPts val="0"/>
              </a:spcAft>
              <a:buFont typeface="Arial" pitchFamily="34" charset="0"/>
              <a:buChar char="•"/>
              <a:defRPr/>
            </a:pPr>
            <a:endParaRPr lang="nl-NL" dirty="0" smtClean="0">
              <a:ea typeface="+mn-ea"/>
              <a:cs typeface="+mn-cs"/>
            </a:endParaRPr>
          </a:p>
          <a:p>
            <a:pPr eaLnBrk="1" fontAlgn="auto" hangingPunct="1">
              <a:spcAft>
                <a:spcPts val="0"/>
              </a:spcAft>
              <a:buFont typeface="Arial" pitchFamily="34" charset="0"/>
              <a:buChar char="•"/>
              <a:defRPr/>
            </a:pPr>
            <a:endParaRPr lang="nl-NL" dirty="0">
              <a:ea typeface="+mn-ea"/>
              <a:cs typeface="+mn-cs"/>
            </a:endParaRPr>
          </a:p>
        </p:txBody>
      </p:sp>
    </p:spTree>
    <p:extLst>
      <p:ext uri="{BB962C8B-B14F-4D97-AF65-F5344CB8AC3E}">
        <p14:creationId xmlns:p14="http://schemas.microsoft.com/office/powerpoint/2010/main" val="20355681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smtClean="0">
                <a:ea typeface="+mj-ea"/>
                <a:cs typeface="+mj-cs"/>
              </a:rPr>
              <a:t>Onderwijslandschap</a:t>
            </a:r>
            <a:br>
              <a:rPr lang="nl-NL" dirty="0" smtClean="0">
                <a:ea typeface="+mj-ea"/>
                <a:cs typeface="+mj-cs"/>
              </a:rPr>
            </a:br>
            <a:r>
              <a:rPr lang="nl-NL" sz="2300" dirty="0"/>
              <a:t>(2</a:t>
            </a:r>
            <a:r>
              <a:rPr lang="nl-NL" sz="2300" baseline="30000" dirty="0"/>
              <a:t>de</a:t>
            </a:r>
            <a:r>
              <a:rPr lang="nl-NL" sz="2300" dirty="0"/>
              <a:t> jaar, studenten [standaard] 14 jaar oud)</a:t>
            </a:r>
            <a:endParaRPr lang="nl-NL" sz="2300" dirty="0">
              <a:ea typeface="+mj-ea"/>
              <a:cs typeface="+mj-cs"/>
            </a:endParaRP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288513012"/>
              </p:ext>
            </p:extLst>
          </p:nvPr>
        </p:nvGraphicFramePr>
        <p:xfrm>
          <a:off x="457200" y="1493838"/>
          <a:ext cx="7620000" cy="5192604"/>
        </p:xfrm>
        <a:graphic>
          <a:graphicData uri="http://schemas.openxmlformats.org/drawingml/2006/table">
            <a:tbl>
              <a:tblPr firstRow="1" bandRow="1">
                <a:tableStyleId>{5C22544A-7EE6-4342-B048-85BDC9FD1C3A}</a:tableStyleId>
              </a:tblPr>
              <a:tblGrid>
                <a:gridCol w="3810000"/>
                <a:gridCol w="1905000"/>
                <a:gridCol w="1905000"/>
              </a:tblGrid>
              <a:tr h="336282">
                <a:tc>
                  <a:txBody>
                    <a:bodyPr/>
                    <a:lstStyle/>
                    <a:p>
                      <a:r>
                        <a:rPr lang="nl-NL" sz="1600" b="1" dirty="0" smtClean="0">
                          <a:solidFill>
                            <a:schemeClr val="tx1"/>
                          </a:solidFill>
                        </a:rPr>
                        <a:t>Cursus</a:t>
                      </a:r>
                      <a:endParaRPr lang="nl-NL" sz="1600" b="1" dirty="0">
                        <a:solidFill>
                          <a:schemeClr val="tx1"/>
                        </a:solidFill>
                      </a:endParaRPr>
                    </a:p>
                  </a:txBody>
                  <a:tcPr marT="45717" marB="45717"/>
                </a:tc>
                <a:tc>
                  <a:txBody>
                    <a:bodyPr/>
                    <a:lstStyle/>
                    <a:p>
                      <a:r>
                        <a:rPr lang="nl-NL" sz="1600" b="1" dirty="0" smtClean="0">
                          <a:solidFill>
                            <a:schemeClr val="tx1"/>
                          </a:solidFill>
                        </a:rPr>
                        <a:t>Moderne</a:t>
                      </a:r>
                      <a:r>
                        <a:rPr lang="nl-NL" sz="1600" b="1" baseline="0" dirty="0" smtClean="0">
                          <a:solidFill>
                            <a:schemeClr val="tx1"/>
                          </a:solidFill>
                        </a:rPr>
                        <a:t> Wetenschappen</a:t>
                      </a:r>
                      <a:endParaRPr lang="nl-NL" sz="1600" b="1" dirty="0">
                        <a:solidFill>
                          <a:schemeClr val="tx1"/>
                        </a:solidFill>
                      </a:endParaRPr>
                    </a:p>
                  </a:txBody>
                  <a:tcPr marT="45717" marB="45717"/>
                </a:tc>
                <a:tc>
                  <a:txBody>
                    <a:bodyPr/>
                    <a:lstStyle/>
                    <a:p>
                      <a:r>
                        <a:rPr lang="nl-NL" sz="1600" b="1" dirty="0" smtClean="0">
                          <a:solidFill>
                            <a:schemeClr val="tx1"/>
                          </a:solidFill>
                        </a:rPr>
                        <a:t>Latijn</a:t>
                      </a:r>
                    </a:p>
                    <a:p>
                      <a:r>
                        <a:rPr lang="nl-NL" sz="1600" b="1" dirty="0" smtClean="0">
                          <a:solidFill>
                            <a:schemeClr val="tx1"/>
                          </a:solidFill>
                        </a:rPr>
                        <a:t>(Grieks)</a:t>
                      </a:r>
                      <a:endParaRPr lang="nl-NL" sz="1600" b="1" dirty="0">
                        <a:solidFill>
                          <a:schemeClr val="tx1"/>
                        </a:solidFill>
                      </a:endParaRPr>
                    </a:p>
                  </a:txBody>
                  <a:tcPr marT="45717" marB="45717"/>
                </a:tc>
              </a:tr>
              <a:tr h="336282">
                <a:tc>
                  <a:txBody>
                    <a:bodyPr/>
                    <a:lstStyle/>
                    <a:p>
                      <a:r>
                        <a:rPr lang="nl-NL" sz="1600" dirty="0" smtClean="0"/>
                        <a:t>godsdienst</a:t>
                      </a:r>
                      <a:endParaRPr lang="nl-NL" sz="1600" dirty="0"/>
                    </a:p>
                  </a:txBody>
                  <a:tcPr marT="45717" marB="45717"/>
                </a:tc>
                <a:tc>
                  <a:txBody>
                    <a:bodyPr/>
                    <a:lstStyle/>
                    <a:p>
                      <a:r>
                        <a:rPr lang="nl-NL" sz="1600" dirty="0" smtClean="0"/>
                        <a:t>2</a:t>
                      </a:r>
                      <a:endParaRPr lang="nl-NL" sz="1600" dirty="0"/>
                    </a:p>
                  </a:txBody>
                  <a:tcPr marT="45717" marB="45717"/>
                </a:tc>
                <a:tc>
                  <a:txBody>
                    <a:bodyPr/>
                    <a:lstStyle/>
                    <a:p>
                      <a:r>
                        <a:rPr lang="nl-NL" sz="1600" dirty="0" smtClean="0"/>
                        <a:t>2</a:t>
                      </a:r>
                      <a:endParaRPr lang="nl-NL" sz="1600" dirty="0"/>
                    </a:p>
                  </a:txBody>
                  <a:tcPr marT="45717" marB="45717"/>
                </a:tc>
              </a:tr>
              <a:tr h="336282">
                <a:tc>
                  <a:txBody>
                    <a:bodyPr/>
                    <a:lstStyle/>
                    <a:p>
                      <a:r>
                        <a:rPr lang="nl-NL" sz="1600" dirty="0" smtClean="0"/>
                        <a:t>aardrijkskunde</a:t>
                      </a:r>
                      <a:endParaRPr lang="nl-NL" sz="1600" dirty="0"/>
                    </a:p>
                  </a:txBody>
                  <a:tcPr marT="45717" marB="45717"/>
                </a:tc>
                <a:tc>
                  <a:txBody>
                    <a:bodyPr/>
                    <a:lstStyle/>
                    <a:p>
                      <a:r>
                        <a:rPr lang="nl-NL" sz="1600" dirty="0" smtClean="0"/>
                        <a:t>1</a:t>
                      </a:r>
                      <a:endParaRPr lang="nl-NL" sz="1600" dirty="0"/>
                    </a:p>
                  </a:txBody>
                  <a:tcPr marT="45717" marB="45717"/>
                </a:tc>
                <a:tc>
                  <a:txBody>
                    <a:bodyPr/>
                    <a:lstStyle/>
                    <a:p>
                      <a:r>
                        <a:rPr lang="nl-NL" sz="1600" dirty="0" smtClean="0"/>
                        <a:t>1</a:t>
                      </a:r>
                      <a:endParaRPr lang="nl-NL" sz="1600" dirty="0"/>
                    </a:p>
                  </a:txBody>
                  <a:tcPr marT="45717" marB="45717"/>
                </a:tc>
              </a:tr>
              <a:tr h="336282">
                <a:tc>
                  <a:txBody>
                    <a:bodyPr/>
                    <a:lstStyle/>
                    <a:p>
                      <a:r>
                        <a:rPr lang="nl-NL" sz="1600" dirty="0" smtClean="0"/>
                        <a:t>Engels</a:t>
                      </a:r>
                      <a:endParaRPr lang="nl-NL" sz="1600" dirty="0"/>
                    </a:p>
                  </a:txBody>
                  <a:tcPr marT="45717" marB="45717"/>
                </a:tc>
                <a:tc>
                  <a:txBody>
                    <a:bodyPr/>
                    <a:lstStyle/>
                    <a:p>
                      <a:r>
                        <a:rPr lang="nl-NL" sz="1600" dirty="0" smtClean="0"/>
                        <a:t>2</a:t>
                      </a:r>
                      <a:endParaRPr lang="nl-NL" sz="1600" dirty="0"/>
                    </a:p>
                  </a:txBody>
                  <a:tcPr marT="45717" marB="45717"/>
                </a:tc>
                <a:tc>
                  <a:txBody>
                    <a:bodyPr/>
                    <a:lstStyle/>
                    <a:p>
                      <a:r>
                        <a:rPr lang="nl-NL" sz="1600" dirty="0" smtClean="0"/>
                        <a:t>2</a:t>
                      </a:r>
                      <a:endParaRPr lang="nl-NL" sz="1600" dirty="0"/>
                    </a:p>
                  </a:txBody>
                  <a:tcPr marT="45717" marB="45717"/>
                </a:tc>
              </a:tr>
              <a:tr h="336282">
                <a:tc>
                  <a:txBody>
                    <a:bodyPr/>
                    <a:lstStyle/>
                    <a:p>
                      <a:r>
                        <a:rPr lang="nl-NL" sz="1600" dirty="0" smtClean="0"/>
                        <a:t>Frans</a:t>
                      </a:r>
                      <a:endParaRPr lang="nl-NL" sz="1600" dirty="0"/>
                    </a:p>
                  </a:txBody>
                  <a:tcPr marT="45717" marB="45717"/>
                </a:tc>
                <a:tc>
                  <a:txBody>
                    <a:bodyPr/>
                    <a:lstStyle/>
                    <a:p>
                      <a:r>
                        <a:rPr lang="nl-NL" sz="1600" dirty="0" smtClean="0"/>
                        <a:t>3</a:t>
                      </a:r>
                      <a:endParaRPr lang="nl-NL" sz="1600" dirty="0"/>
                    </a:p>
                  </a:txBody>
                  <a:tcPr marT="45717" marB="45717"/>
                </a:tc>
                <a:tc>
                  <a:txBody>
                    <a:bodyPr/>
                    <a:lstStyle/>
                    <a:p>
                      <a:r>
                        <a:rPr lang="nl-NL" sz="1600" dirty="0" smtClean="0"/>
                        <a:t>3</a:t>
                      </a:r>
                      <a:endParaRPr lang="nl-NL" sz="1600" dirty="0"/>
                    </a:p>
                  </a:txBody>
                  <a:tcPr marT="45717" marB="45717"/>
                </a:tc>
              </a:tr>
              <a:tr h="336282">
                <a:tc>
                  <a:txBody>
                    <a:bodyPr/>
                    <a:lstStyle/>
                    <a:p>
                      <a:r>
                        <a:rPr lang="nl-NL" sz="1600" dirty="0" smtClean="0"/>
                        <a:t>geschiedenis</a:t>
                      </a:r>
                      <a:endParaRPr lang="nl-NL" sz="1600" dirty="0"/>
                    </a:p>
                  </a:txBody>
                  <a:tcPr marT="45717" marB="45717"/>
                </a:tc>
                <a:tc>
                  <a:txBody>
                    <a:bodyPr/>
                    <a:lstStyle/>
                    <a:p>
                      <a:r>
                        <a:rPr lang="nl-NL" sz="1600" dirty="0" smtClean="0"/>
                        <a:t>2</a:t>
                      </a:r>
                      <a:endParaRPr lang="nl-NL" sz="1600" dirty="0"/>
                    </a:p>
                  </a:txBody>
                  <a:tcPr marT="45717" marB="45717"/>
                </a:tc>
                <a:tc>
                  <a:txBody>
                    <a:bodyPr/>
                    <a:lstStyle/>
                    <a:p>
                      <a:r>
                        <a:rPr lang="nl-NL" sz="1600" dirty="0" smtClean="0"/>
                        <a:t>2</a:t>
                      </a:r>
                      <a:endParaRPr lang="nl-NL" sz="1600" dirty="0"/>
                    </a:p>
                  </a:txBody>
                  <a:tcPr marT="45717" marB="45717"/>
                </a:tc>
              </a:tr>
              <a:tr h="336282">
                <a:tc>
                  <a:txBody>
                    <a:bodyPr/>
                    <a:lstStyle/>
                    <a:p>
                      <a:r>
                        <a:rPr lang="nl-NL" sz="1600" dirty="0" smtClean="0"/>
                        <a:t>sport</a:t>
                      </a:r>
                      <a:endParaRPr lang="nl-NL" sz="1600" dirty="0"/>
                    </a:p>
                  </a:txBody>
                  <a:tcPr marT="45717" marB="45717"/>
                </a:tc>
                <a:tc>
                  <a:txBody>
                    <a:bodyPr/>
                    <a:lstStyle/>
                    <a:p>
                      <a:r>
                        <a:rPr lang="nl-NL" sz="1600" dirty="0" smtClean="0"/>
                        <a:t>2</a:t>
                      </a:r>
                      <a:endParaRPr lang="nl-NL" sz="1600" dirty="0"/>
                    </a:p>
                  </a:txBody>
                  <a:tcPr marT="45717" marB="45717"/>
                </a:tc>
                <a:tc>
                  <a:txBody>
                    <a:bodyPr/>
                    <a:lstStyle/>
                    <a:p>
                      <a:r>
                        <a:rPr lang="nl-NL" sz="1600" dirty="0" smtClean="0"/>
                        <a:t>2</a:t>
                      </a:r>
                      <a:endParaRPr lang="nl-NL" sz="1600" dirty="0"/>
                    </a:p>
                  </a:txBody>
                  <a:tcPr marT="45717" marB="45717"/>
                </a:tc>
              </a:tr>
              <a:tr h="336282">
                <a:tc>
                  <a:txBody>
                    <a:bodyPr/>
                    <a:lstStyle/>
                    <a:p>
                      <a:r>
                        <a:rPr lang="nl-NL" sz="1600" dirty="0" smtClean="0"/>
                        <a:t>expressie</a:t>
                      </a:r>
                      <a:endParaRPr lang="nl-NL" sz="1600" dirty="0"/>
                    </a:p>
                  </a:txBody>
                  <a:tcPr marT="45717" marB="45717"/>
                </a:tc>
                <a:tc>
                  <a:txBody>
                    <a:bodyPr/>
                    <a:lstStyle/>
                    <a:p>
                      <a:r>
                        <a:rPr lang="nl-NL" sz="1600" dirty="0" smtClean="0"/>
                        <a:t>1</a:t>
                      </a:r>
                      <a:endParaRPr lang="nl-NL" sz="1600" dirty="0"/>
                    </a:p>
                  </a:txBody>
                  <a:tcPr marT="45717" marB="45717"/>
                </a:tc>
                <a:tc>
                  <a:txBody>
                    <a:bodyPr/>
                    <a:lstStyle/>
                    <a:p>
                      <a:r>
                        <a:rPr lang="nl-NL" sz="1600" dirty="0" smtClean="0"/>
                        <a:t>1</a:t>
                      </a:r>
                      <a:endParaRPr lang="nl-NL" sz="1600" dirty="0"/>
                    </a:p>
                  </a:txBody>
                  <a:tcPr marT="45717" marB="45717"/>
                </a:tc>
              </a:tr>
              <a:tr h="336282">
                <a:tc>
                  <a:txBody>
                    <a:bodyPr/>
                    <a:lstStyle/>
                    <a:p>
                      <a:r>
                        <a:rPr lang="nl-NL" sz="1600" dirty="0" smtClean="0"/>
                        <a:t>natuurwetenschappen</a:t>
                      </a:r>
                      <a:endParaRPr lang="nl-NL" sz="1600" dirty="0"/>
                    </a:p>
                  </a:txBody>
                  <a:tcPr marT="45717" marB="45717"/>
                </a:tc>
                <a:tc>
                  <a:txBody>
                    <a:bodyPr/>
                    <a:lstStyle/>
                    <a:p>
                      <a:r>
                        <a:rPr lang="nl-NL" sz="1600" dirty="0" smtClean="0"/>
                        <a:t>1</a:t>
                      </a:r>
                      <a:endParaRPr lang="nl-NL" sz="1600" dirty="0"/>
                    </a:p>
                  </a:txBody>
                  <a:tcPr marT="45717" marB="45717"/>
                </a:tc>
                <a:tc>
                  <a:txBody>
                    <a:bodyPr/>
                    <a:lstStyle/>
                    <a:p>
                      <a:r>
                        <a:rPr lang="nl-NL" sz="1600" dirty="0" smtClean="0"/>
                        <a:t>1</a:t>
                      </a:r>
                      <a:endParaRPr lang="nl-NL" sz="1600" dirty="0"/>
                    </a:p>
                  </a:txBody>
                  <a:tcPr marT="45717" marB="45717"/>
                </a:tc>
              </a:tr>
              <a:tr h="336282">
                <a:tc>
                  <a:txBody>
                    <a:bodyPr/>
                    <a:lstStyle/>
                    <a:p>
                      <a:r>
                        <a:rPr lang="nl-NL" sz="1600" dirty="0" smtClean="0"/>
                        <a:t>Nederlands</a:t>
                      </a:r>
                      <a:endParaRPr lang="nl-NL" sz="1600" dirty="0"/>
                    </a:p>
                  </a:txBody>
                  <a:tcPr marT="45717" marB="45717"/>
                </a:tc>
                <a:tc>
                  <a:txBody>
                    <a:bodyPr/>
                    <a:lstStyle/>
                    <a:p>
                      <a:r>
                        <a:rPr lang="nl-NL" sz="1600" dirty="0" smtClean="0"/>
                        <a:t>4</a:t>
                      </a:r>
                      <a:endParaRPr lang="nl-NL" sz="1600" dirty="0"/>
                    </a:p>
                  </a:txBody>
                  <a:tcPr marT="45717" marB="45717"/>
                </a:tc>
                <a:tc>
                  <a:txBody>
                    <a:bodyPr/>
                    <a:lstStyle/>
                    <a:p>
                      <a:r>
                        <a:rPr lang="nl-NL" sz="1600" dirty="0" smtClean="0"/>
                        <a:t>4</a:t>
                      </a:r>
                      <a:endParaRPr lang="nl-NL" sz="1600" dirty="0"/>
                    </a:p>
                  </a:txBody>
                  <a:tcPr marT="45717" marB="45717"/>
                </a:tc>
              </a:tr>
              <a:tr h="336282">
                <a:tc>
                  <a:txBody>
                    <a:bodyPr/>
                    <a:lstStyle/>
                    <a:p>
                      <a:r>
                        <a:rPr lang="nl-NL" sz="1600" dirty="0" smtClean="0"/>
                        <a:t>techniek</a:t>
                      </a:r>
                      <a:endParaRPr lang="nl-NL" sz="1600" dirty="0"/>
                    </a:p>
                  </a:txBody>
                  <a:tcPr marT="45717" marB="45717"/>
                </a:tc>
                <a:tc>
                  <a:txBody>
                    <a:bodyPr/>
                    <a:lstStyle/>
                    <a:p>
                      <a:r>
                        <a:rPr lang="nl-NL" sz="1600" dirty="0" smtClean="0"/>
                        <a:t>2</a:t>
                      </a:r>
                      <a:endParaRPr lang="nl-NL" sz="1600" dirty="0"/>
                    </a:p>
                  </a:txBody>
                  <a:tcPr marT="45717" marB="45717"/>
                </a:tc>
                <a:tc>
                  <a:txBody>
                    <a:bodyPr/>
                    <a:lstStyle/>
                    <a:p>
                      <a:r>
                        <a:rPr lang="nl-NL" sz="1600" dirty="0" smtClean="0"/>
                        <a:t>2</a:t>
                      </a:r>
                      <a:endParaRPr lang="nl-NL" sz="1600" dirty="0"/>
                    </a:p>
                  </a:txBody>
                  <a:tcPr marT="45717" marB="45717"/>
                </a:tc>
              </a:tr>
              <a:tr h="336282">
                <a:tc>
                  <a:txBody>
                    <a:bodyPr/>
                    <a:lstStyle/>
                    <a:p>
                      <a:r>
                        <a:rPr lang="nl-NL" sz="1600" dirty="0" smtClean="0"/>
                        <a:t>wiskunde</a:t>
                      </a:r>
                      <a:endParaRPr lang="nl-NL" sz="1600" dirty="0"/>
                    </a:p>
                  </a:txBody>
                  <a:tcPr marT="45717" marB="45717"/>
                </a:tc>
                <a:tc>
                  <a:txBody>
                    <a:bodyPr/>
                    <a:lstStyle/>
                    <a:p>
                      <a:r>
                        <a:rPr lang="nl-NL" sz="1600" dirty="0" smtClean="0"/>
                        <a:t>4</a:t>
                      </a:r>
                      <a:endParaRPr lang="nl-NL" sz="1600" dirty="0"/>
                    </a:p>
                  </a:txBody>
                  <a:tcPr marT="45717" marB="45717"/>
                </a:tc>
                <a:tc>
                  <a:txBody>
                    <a:bodyPr/>
                    <a:lstStyle/>
                    <a:p>
                      <a:r>
                        <a:rPr lang="nl-NL" sz="1600" dirty="0" smtClean="0"/>
                        <a:t>4</a:t>
                      </a:r>
                      <a:endParaRPr lang="nl-NL" sz="1600" dirty="0"/>
                    </a:p>
                  </a:txBody>
                  <a:tcPr marT="45717" marB="45717"/>
                </a:tc>
              </a:tr>
              <a:tr h="336282">
                <a:tc>
                  <a:txBody>
                    <a:bodyPr/>
                    <a:lstStyle/>
                    <a:p>
                      <a:r>
                        <a:rPr lang="nl-NL" sz="1600" b="1" dirty="0" smtClean="0"/>
                        <a:t>socio-economische initiatie</a:t>
                      </a:r>
                    </a:p>
                    <a:p>
                      <a:r>
                        <a:rPr lang="nl-NL" sz="1600" b="1" dirty="0" smtClean="0"/>
                        <a:t>wetenschappelijk werk</a:t>
                      </a:r>
                      <a:endParaRPr lang="nl-NL" sz="1600" b="1" dirty="0"/>
                    </a:p>
                  </a:txBody>
                  <a:tcPr marT="45717" marB="45717"/>
                </a:tc>
                <a:tc>
                  <a:txBody>
                    <a:bodyPr/>
                    <a:lstStyle/>
                    <a:p>
                      <a:r>
                        <a:rPr lang="nl-NL" sz="1600" b="1" dirty="0" smtClean="0"/>
                        <a:t>5</a:t>
                      </a:r>
                      <a:endParaRPr lang="nl-NL" sz="1600" b="1" dirty="0"/>
                    </a:p>
                  </a:txBody>
                  <a:tcPr marT="45717" marB="45717"/>
                </a:tc>
                <a:tc>
                  <a:txBody>
                    <a:bodyPr/>
                    <a:lstStyle/>
                    <a:p>
                      <a:r>
                        <a:rPr lang="nl-NL" sz="1600" b="1" dirty="0" smtClean="0"/>
                        <a:t>-</a:t>
                      </a:r>
                      <a:endParaRPr lang="nl-NL" sz="1600" b="1" dirty="0"/>
                    </a:p>
                  </a:txBody>
                  <a:tcPr marT="45717" marB="45717"/>
                </a:tc>
              </a:tr>
              <a:tr h="335274">
                <a:tc>
                  <a:txBody>
                    <a:bodyPr/>
                    <a:lstStyle/>
                    <a:p>
                      <a:r>
                        <a:rPr lang="nl-NL" sz="1600" b="1" dirty="0" smtClean="0"/>
                        <a:t>Latijn (Grieks)</a:t>
                      </a:r>
                      <a:endParaRPr lang="nl-NL" sz="1600" b="1" dirty="0"/>
                    </a:p>
                  </a:txBody>
                  <a:tcPr marT="45717" marB="45717"/>
                </a:tc>
                <a:tc>
                  <a:txBody>
                    <a:bodyPr/>
                    <a:lstStyle/>
                    <a:p>
                      <a:r>
                        <a:rPr lang="nl-NL" sz="1600" b="1" dirty="0" smtClean="0"/>
                        <a:t>-</a:t>
                      </a:r>
                      <a:endParaRPr lang="nl-NL" sz="1600" b="1" dirty="0"/>
                    </a:p>
                  </a:txBody>
                  <a:tcPr marT="45717" marB="45717"/>
                </a:tc>
                <a:tc>
                  <a:txBody>
                    <a:bodyPr/>
                    <a:lstStyle/>
                    <a:p>
                      <a:r>
                        <a:rPr lang="nl-NL" sz="1600" b="1" dirty="0" smtClean="0"/>
                        <a:t>5</a:t>
                      </a:r>
                      <a:endParaRPr lang="nl-NL" sz="1600" b="1" dirty="0"/>
                    </a:p>
                  </a:txBody>
                  <a:tcPr marT="45717" marB="45717"/>
                </a:tc>
              </a:tr>
            </a:tbl>
          </a:graphicData>
        </a:graphic>
      </p:graphicFrame>
    </p:spTree>
    <p:extLst>
      <p:ext uri="{BB962C8B-B14F-4D97-AF65-F5344CB8AC3E}">
        <p14:creationId xmlns:p14="http://schemas.microsoft.com/office/powerpoint/2010/main" val="39217597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Leerplan</a:t>
            </a:r>
            <a:endParaRPr lang="nl-NL" dirty="0"/>
          </a:p>
        </p:txBody>
      </p:sp>
      <p:sp>
        <p:nvSpPr>
          <p:cNvPr id="3" name="Tijdelijke aanduiding voor inhoud 2"/>
          <p:cNvSpPr>
            <a:spLocks noGrp="1"/>
          </p:cNvSpPr>
          <p:nvPr>
            <p:ph idx="1"/>
          </p:nvPr>
        </p:nvSpPr>
        <p:spPr/>
        <p:txBody>
          <a:bodyPr/>
          <a:lstStyle/>
          <a:p>
            <a:r>
              <a:rPr lang="nl-NL" dirty="0" smtClean="0"/>
              <a:t>Moderne Wetenschappen</a:t>
            </a:r>
          </a:p>
          <a:p>
            <a:pPr lvl="1"/>
            <a:r>
              <a:rPr lang="nl-NL" dirty="0" smtClean="0"/>
              <a:t>Socio-economische initiatie</a:t>
            </a:r>
          </a:p>
          <a:p>
            <a:pPr lvl="1"/>
            <a:r>
              <a:rPr lang="nl-NL" dirty="0" smtClean="0"/>
              <a:t>Wetenschappelijk werk</a:t>
            </a:r>
          </a:p>
          <a:p>
            <a:endParaRPr lang="nl-NL" dirty="0"/>
          </a:p>
          <a:p>
            <a:r>
              <a:rPr lang="nl-NL" dirty="0" smtClean="0"/>
              <a:t>Doelstellingen</a:t>
            </a:r>
          </a:p>
          <a:p>
            <a:pPr lvl="1"/>
            <a:r>
              <a:rPr lang="nl-NL" dirty="0" smtClean="0"/>
              <a:t>Studenten voorbereiden voor hun studiekeuze bij overgang 2</a:t>
            </a:r>
            <a:r>
              <a:rPr lang="nl-NL" baseline="30000" dirty="0" smtClean="0"/>
              <a:t>e</a:t>
            </a:r>
            <a:r>
              <a:rPr lang="nl-NL" dirty="0" smtClean="0"/>
              <a:t> naar 3</a:t>
            </a:r>
            <a:r>
              <a:rPr lang="nl-NL" baseline="30000" dirty="0" smtClean="0"/>
              <a:t>e</a:t>
            </a:r>
            <a:r>
              <a:rPr lang="nl-NL" dirty="0" smtClean="0"/>
              <a:t> jaar</a:t>
            </a:r>
          </a:p>
          <a:p>
            <a:pPr lvl="1"/>
            <a:r>
              <a:rPr lang="nl-NL" dirty="0" smtClean="0">
                <a:latin typeface="Calibri" charset="0"/>
              </a:rPr>
              <a:t>OEVUR</a:t>
            </a:r>
            <a:br>
              <a:rPr lang="nl-NL" dirty="0" smtClean="0">
                <a:latin typeface="Calibri" charset="0"/>
              </a:rPr>
            </a:br>
            <a:r>
              <a:rPr lang="nl-NL" dirty="0" smtClean="0">
                <a:latin typeface="Calibri" charset="0"/>
              </a:rPr>
              <a:t>(oriënteren – exploreren – verklaren – uitdiepen – reflecteren)</a:t>
            </a:r>
            <a:endParaRPr lang="nl-NL" dirty="0">
              <a:latin typeface="Calibri" charset="0"/>
            </a:endParaRPr>
          </a:p>
          <a:p>
            <a:pPr lvl="1"/>
            <a:r>
              <a:rPr lang="nl-NL" dirty="0" smtClean="0">
                <a:latin typeface="Calibri" charset="0"/>
              </a:rPr>
              <a:t>“five E’s of </a:t>
            </a:r>
            <a:r>
              <a:rPr lang="nl-NL" dirty="0" err="1" smtClean="0">
                <a:latin typeface="Calibri" charset="0"/>
              </a:rPr>
              <a:t>science</a:t>
            </a:r>
            <a:r>
              <a:rPr lang="nl-NL" dirty="0" smtClean="0">
                <a:latin typeface="Calibri" charset="0"/>
              </a:rPr>
              <a:t>” didactiek </a:t>
            </a:r>
            <a:br>
              <a:rPr lang="nl-NL" dirty="0" smtClean="0">
                <a:latin typeface="Calibri" charset="0"/>
              </a:rPr>
            </a:br>
            <a:r>
              <a:rPr lang="nl-NL" dirty="0" smtClean="0">
                <a:latin typeface="Calibri" charset="0"/>
              </a:rPr>
              <a:t>(</a:t>
            </a:r>
            <a:r>
              <a:rPr lang="nl-NL" dirty="0" err="1">
                <a:latin typeface="Calibri" charset="0"/>
              </a:rPr>
              <a:t>engange</a:t>
            </a:r>
            <a:r>
              <a:rPr lang="nl-NL" dirty="0">
                <a:latin typeface="Calibri" charset="0"/>
              </a:rPr>
              <a:t> – </a:t>
            </a:r>
            <a:r>
              <a:rPr lang="nl-NL" dirty="0" err="1">
                <a:latin typeface="Calibri" charset="0"/>
              </a:rPr>
              <a:t>explore</a:t>
            </a:r>
            <a:r>
              <a:rPr lang="nl-NL" dirty="0">
                <a:latin typeface="Calibri" charset="0"/>
              </a:rPr>
              <a:t> – </a:t>
            </a:r>
            <a:r>
              <a:rPr lang="nl-NL" dirty="0" err="1">
                <a:latin typeface="Calibri" charset="0"/>
              </a:rPr>
              <a:t>explain</a:t>
            </a:r>
            <a:r>
              <a:rPr lang="nl-NL" dirty="0">
                <a:latin typeface="Calibri" charset="0"/>
              </a:rPr>
              <a:t> – </a:t>
            </a:r>
            <a:r>
              <a:rPr lang="nl-NL" dirty="0" err="1">
                <a:latin typeface="Calibri" charset="0"/>
              </a:rPr>
              <a:t>elaborate</a:t>
            </a:r>
            <a:r>
              <a:rPr lang="nl-NL" dirty="0">
                <a:latin typeface="Calibri" charset="0"/>
              </a:rPr>
              <a:t> – </a:t>
            </a:r>
            <a:r>
              <a:rPr lang="nl-NL" dirty="0" err="1">
                <a:latin typeface="Calibri" charset="0"/>
              </a:rPr>
              <a:t>evaluate</a:t>
            </a:r>
            <a:r>
              <a:rPr lang="nl-NL" dirty="0">
                <a:latin typeface="Calibri" charset="0"/>
              </a:rPr>
              <a:t>)</a:t>
            </a:r>
          </a:p>
          <a:p>
            <a:pPr lvl="1"/>
            <a:r>
              <a:rPr lang="nl-NL" smtClean="0">
                <a:latin typeface="Calibri" charset="0"/>
                <a:sym typeface="Wingdings" charset="0"/>
              </a:rPr>
              <a:t>IBSE aanpak</a:t>
            </a:r>
            <a:endParaRPr lang="nl-NL" dirty="0">
              <a:latin typeface="Calibri" charset="0"/>
            </a:endParaRPr>
          </a:p>
          <a:p>
            <a:pPr lvl="1"/>
            <a:endParaRPr lang="nl-NL" dirty="0"/>
          </a:p>
        </p:txBody>
      </p:sp>
    </p:spTree>
    <p:extLst>
      <p:ext uri="{BB962C8B-B14F-4D97-AF65-F5344CB8AC3E}">
        <p14:creationId xmlns:p14="http://schemas.microsoft.com/office/powerpoint/2010/main" val="19037239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Leerplan / doelstellingen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MW1</a:t>
            </a:r>
            <a:br>
              <a:rPr lang="nl-NL" dirty="0" smtClean="0"/>
            </a:br>
            <a:r>
              <a:rPr lang="nl-NL" dirty="0" smtClean="0"/>
              <a:t>De verschillende stappen in een wetenschappelijk onderzoek herkennen en benoemen.</a:t>
            </a:r>
          </a:p>
          <a:p>
            <a:r>
              <a:rPr lang="nl-NL" dirty="0" smtClean="0"/>
              <a:t>MW2</a:t>
            </a:r>
            <a:br>
              <a:rPr lang="nl-NL" dirty="0" smtClean="0"/>
            </a:br>
            <a:r>
              <a:rPr lang="nl-NL" dirty="0" smtClean="0"/>
              <a:t>Gericht waarnemen en experimentele gegevens verzamelen.</a:t>
            </a:r>
          </a:p>
          <a:p>
            <a:r>
              <a:rPr lang="nl-NL" dirty="0" smtClean="0"/>
              <a:t>MW3</a:t>
            </a:r>
            <a:br>
              <a:rPr lang="nl-NL" dirty="0" smtClean="0"/>
            </a:br>
            <a:r>
              <a:rPr lang="nl-NL" dirty="0" smtClean="0"/>
              <a:t>Een meting uitvoeren in het kader van een wetenschappelijke probleemstelling.</a:t>
            </a:r>
          </a:p>
          <a:p>
            <a:r>
              <a:rPr lang="nl-NL" dirty="0" smtClean="0"/>
              <a:t>MW4</a:t>
            </a:r>
            <a:br>
              <a:rPr lang="nl-NL" dirty="0" smtClean="0"/>
            </a:br>
            <a:r>
              <a:rPr lang="nl-NL" dirty="0" smtClean="0"/>
              <a:t>De resultaten van een onderzoeksopdracht weergeven in een tabel en een grafiek.</a:t>
            </a:r>
          </a:p>
          <a:p>
            <a:r>
              <a:rPr lang="nl-NL" dirty="0" smtClean="0"/>
              <a:t>MW5</a:t>
            </a:r>
            <a:br>
              <a:rPr lang="nl-NL" dirty="0" smtClean="0"/>
            </a:br>
            <a:r>
              <a:rPr lang="nl-NL" dirty="0" smtClean="0"/>
              <a:t>Uit het verloop van een grafiek het verband tussen verander-lijken afleiden.</a:t>
            </a:r>
            <a:endParaRPr lang="nl-NL" dirty="0"/>
          </a:p>
        </p:txBody>
      </p:sp>
    </p:spTree>
    <p:extLst>
      <p:ext uri="{BB962C8B-B14F-4D97-AF65-F5344CB8AC3E}">
        <p14:creationId xmlns:p14="http://schemas.microsoft.com/office/powerpoint/2010/main" val="14815052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Leerplan / doelstellingen</a:t>
            </a:r>
            <a:endParaRPr lang="nl-NL" dirty="0"/>
          </a:p>
        </p:txBody>
      </p:sp>
      <p:sp>
        <p:nvSpPr>
          <p:cNvPr id="3" name="Tijdelijke aanduiding voor inhoud 2"/>
          <p:cNvSpPr>
            <a:spLocks noGrp="1"/>
          </p:cNvSpPr>
          <p:nvPr>
            <p:ph idx="1"/>
          </p:nvPr>
        </p:nvSpPr>
        <p:spPr/>
        <p:txBody>
          <a:bodyPr/>
          <a:lstStyle/>
          <a:p>
            <a:r>
              <a:rPr lang="nl-NL" dirty="0" smtClean="0"/>
              <a:t>MW6</a:t>
            </a:r>
            <a:br>
              <a:rPr lang="nl-NL" dirty="0" smtClean="0"/>
            </a:br>
            <a:r>
              <a:rPr lang="nl-NL" dirty="0" smtClean="0"/>
              <a:t>Zowel mondeling als schriftelijk verwoorden wat men heeft waargenomen tijdens een experiment.</a:t>
            </a:r>
          </a:p>
          <a:p>
            <a:r>
              <a:rPr lang="nl-NL" dirty="0" smtClean="0"/>
              <a:t>MW7</a:t>
            </a:r>
            <a:br>
              <a:rPr lang="nl-NL" dirty="0" smtClean="0"/>
            </a:br>
            <a:r>
              <a:rPr lang="nl-NL" dirty="0" smtClean="0"/>
              <a:t>Op basis van waarnemingen of experimenten een hypothese formuleren of een model construeren en deze toetsen aan de werkelijkheid.</a:t>
            </a:r>
          </a:p>
          <a:p>
            <a:r>
              <a:rPr lang="nl-NL" dirty="0" smtClean="0"/>
              <a:t>MW8</a:t>
            </a:r>
            <a:br>
              <a:rPr lang="nl-NL" dirty="0" smtClean="0"/>
            </a:br>
            <a:r>
              <a:rPr lang="nl-NL" dirty="0" smtClean="0"/>
              <a:t>Formules interpreteren en toepassen in concrete situaties.</a:t>
            </a:r>
          </a:p>
          <a:p>
            <a:r>
              <a:rPr lang="nl-NL" dirty="0" smtClean="0"/>
              <a:t>MW9</a:t>
            </a:r>
            <a:br>
              <a:rPr lang="nl-NL" dirty="0" smtClean="0"/>
            </a:br>
            <a:r>
              <a:rPr lang="nl-NL" dirty="0" smtClean="0"/>
              <a:t>De onderlinge beïnvloeding van de verschillende wetenschappelijke disciplines inzien.</a:t>
            </a:r>
          </a:p>
          <a:p>
            <a:endParaRPr lang="nl-NL" dirty="0"/>
          </a:p>
        </p:txBody>
      </p:sp>
    </p:spTree>
    <p:extLst>
      <p:ext uri="{BB962C8B-B14F-4D97-AF65-F5344CB8AC3E}">
        <p14:creationId xmlns:p14="http://schemas.microsoft.com/office/powerpoint/2010/main" val="245445708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ngrenzing">
  <a:themeElements>
    <a:clrScheme name="Aangrenzing">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angrenzing">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angrenzing">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Aangrenzing.thmx</Template>
  <TotalTime>93</TotalTime>
  <Words>1831</Words>
  <Application>Microsoft Macintosh PowerPoint</Application>
  <PresentationFormat>Diavoorstelling (4:3)</PresentationFormat>
  <Paragraphs>357</Paragraphs>
  <Slides>39</Slides>
  <Notes>16</Notes>
  <HiddenSlides>10</HiddenSlides>
  <MMClips>0</MMClips>
  <ScaleCrop>false</ScaleCrop>
  <HeadingPairs>
    <vt:vector size="4" baseType="variant">
      <vt:variant>
        <vt:lpstr>Thema</vt:lpstr>
      </vt:variant>
      <vt:variant>
        <vt:i4>1</vt:i4>
      </vt:variant>
      <vt:variant>
        <vt:lpstr>Diatitels</vt:lpstr>
      </vt:variant>
      <vt:variant>
        <vt:i4>39</vt:i4>
      </vt:variant>
    </vt:vector>
  </HeadingPairs>
  <TitlesOfParts>
    <vt:vector size="40" baseType="lpstr">
      <vt:lpstr>Aangrenzing</vt:lpstr>
      <vt:lpstr>Hoe onderzoeksgericht zijn onderzoeksopdrachten? Evaluatie van leerlingenpractica.</vt:lpstr>
      <vt:lpstr>Inhoud</vt:lpstr>
      <vt:lpstr>Situering</vt:lpstr>
      <vt:lpstr>Onderwijslandschap</vt:lpstr>
      <vt:lpstr>Onderwijslandschap (2de jaar, studenten [standaard] 14 jaar oud)</vt:lpstr>
      <vt:lpstr>Onderwijslandschap (2de jaar, studenten [standaard] 14 jaar oud)</vt:lpstr>
      <vt:lpstr>Leerplan</vt:lpstr>
      <vt:lpstr>Leerplan / doelstellingen</vt:lpstr>
      <vt:lpstr>Leerplan / doelstellingen</vt:lpstr>
      <vt:lpstr>Leerplan / doelstellingen</vt:lpstr>
      <vt:lpstr>Leerplan / doelstellingen</vt:lpstr>
      <vt:lpstr>Op zoek naar een meetinstrument</vt:lpstr>
      <vt:lpstr>LAI</vt:lpstr>
      <vt:lpstr>LAI</vt:lpstr>
      <vt:lpstr>LAI</vt:lpstr>
      <vt:lpstr>LAI</vt:lpstr>
      <vt:lpstr>LAI</vt:lpstr>
      <vt:lpstr>Aan de slag!</vt:lpstr>
      <vt:lpstr>Massa en zwaartekracht</vt:lpstr>
      <vt:lpstr>Massa en zwaartekracht</vt:lpstr>
      <vt:lpstr>Massa en zwaartekracht</vt:lpstr>
      <vt:lpstr>Massa en zwaartekracht</vt:lpstr>
      <vt:lpstr>Massa en zwaartekracht</vt:lpstr>
      <vt:lpstr>(massa)dichtheid</vt:lpstr>
      <vt:lpstr>(massa)dichtheid</vt:lpstr>
      <vt:lpstr>(massa)dichtheid</vt:lpstr>
      <vt:lpstr>(massa)dichtheid</vt:lpstr>
      <vt:lpstr>(massa)dichtheid</vt:lpstr>
      <vt:lpstr>Suggestions for improvement</vt:lpstr>
      <vt:lpstr>Mass and gravitational force</vt:lpstr>
      <vt:lpstr>Mass and gravitational force</vt:lpstr>
      <vt:lpstr>Mass and gravitational force</vt:lpstr>
      <vt:lpstr>Mass and gravitational force</vt:lpstr>
      <vt:lpstr>Mass, volume, mass density</vt:lpstr>
      <vt:lpstr>Mass, volume, mass density</vt:lpstr>
      <vt:lpstr>Mass, volume, mass density</vt:lpstr>
      <vt:lpstr>Mass, volume, mass density</vt:lpstr>
      <vt:lpstr>Mass, volume, mass density</vt:lpstr>
      <vt:lpstr>Evaluatie van leerlingenpractica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onderzoeksgericht zijn onderzoeksopdrachten? Evaluatie van leerlingenpractica.</dc:title>
  <dc:creator>Tom Lambert</dc:creator>
  <cp:lastModifiedBy>Tom Lambert</cp:lastModifiedBy>
  <cp:revision>15</cp:revision>
  <dcterms:created xsi:type="dcterms:W3CDTF">2012-12-13T15:28:44Z</dcterms:created>
  <dcterms:modified xsi:type="dcterms:W3CDTF">2012-12-15T08:34:06Z</dcterms:modified>
</cp:coreProperties>
</file>